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56" r:id="rId3"/>
    <p:sldId id="271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302" autoAdjust="0"/>
  </p:normalViewPr>
  <p:slideViewPr>
    <p:cSldViewPr snapToGrid="0">
      <p:cViewPr>
        <p:scale>
          <a:sx n="93" d="100"/>
          <a:sy n="93" d="100"/>
        </p:scale>
        <p:origin x="39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9C838-2B70-D96C-0964-7F9649668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50E87-7088-9BB8-FC8A-69B6F9750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0033F-5F65-B510-A47F-7BB9F5F3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ACB02-2C07-ACB6-1699-327133570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B6F93-7D10-5185-7703-E14482FCF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4673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E2054-E6B6-E755-4F60-57530AE2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8DEAA-C92A-D98D-C7D9-C8C060F01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BC9FA-2577-0AF9-D921-8966D5A06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91A1-5FE2-B054-2E13-6518EE4F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7DE2A-D058-B2B5-8E76-04A6DBD5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522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A23F0-C416-8E42-C81D-4129FD8467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83E5E-F17B-1B10-EFB3-FA9A2C7B3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67949-CCBE-3EA1-06DD-617C93FD9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F2AF9-3AF1-F803-CEB6-CA87B611D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D6BA5-12C3-A6D0-A751-E464CCB8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2011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9E65C-31F8-303A-A016-D2EAD105A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F0DF-73E9-DE15-494B-3F452022E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94E94-9D78-F380-C032-FE3B6A044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FF9F3-4828-03C4-06D3-99B05219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70104-179A-16A7-2895-0D4960BA7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73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A0BB-A765-5AF6-29B0-AA13A467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C37E1-8623-1971-2A86-16F9FE66D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89267-7B28-E772-0290-96B74738D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0F4AB-8B83-93C4-474B-288982BAA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2DDC0-2129-7A03-CB98-CFC481952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3658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9BCAE-DA27-4636-E43E-B72176F3E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B348-587B-DBDD-2F82-4D1B8ECC23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9D6AD-1E99-E04C-57B9-5A8B667AC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2D93D-1DED-7A1E-9EF5-3A381C6AB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1A125-73CE-4EB7-8B5E-080F8031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A997E-A975-7BD5-C521-A998ED24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51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F0CC7-C0C8-6184-3C71-B23AC9E14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04F8F-08F3-82BF-6E64-80A4A07BF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26280-D6F8-25D4-71FE-4E386DA5A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A7A58-F23F-9D6C-D6AC-625C7037B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8AB339-90F5-988A-F953-5DCC05CD0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BD0476-5BF3-BA57-A9E1-45EFB42D6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CBC075-5EF9-0A39-E561-77965B00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62C5D-0AB8-15C8-B5DC-D013E5D2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244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D7F77-1687-E55E-E511-2E427D6E4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756AF-2F67-0C0D-5384-C91EDBD04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C1EF1-C37D-1532-4483-575B43FB7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76FC6-3B07-7ED5-9835-A4E3EAC0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77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AEB8C6-6E97-3BF8-4B06-CA122D5D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5D06F6-72F7-B542-869A-BF4C29677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363B8-5B4E-8302-5EE8-C43EB5C32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34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8E81F-4DE9-21FA-2B84-367227F54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953794-8E8D-3C76-32BF-EBC04428C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F8278-56A4-3E65-7E37-1A810C33E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B1C49-0C0B-6B2C-EB6D-AC30BB5F1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0DBEA-28D1-0B19-D7CE-89F2AE434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62222-E69E-B4F4-32CB-E42D6D05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410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5D90F-B7EF-A97F-36F2-474EB9D4F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FF01-89B6-096E-5F0A-F7B2EA02C0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F1734-F145-C4F9-3555-2A05FB9A5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50AFB-B9D0-596D-9236-B22D5607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24990F-4EFF-5960-6032-D896E0910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214EC9-36DC-311D-7973-BC881A47A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3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EA491F-1225-F6D2-EFA1-DABE90B8F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B7183-61CA-CFCE-D21E-5FEE05194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9B43A-3AF5-2A79-F87E-2AB16934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7DDB61-E1C4-404E-9FC5-F82D74CB15C5}" type="datetimeFigureOut">
              <a:rPr lang="en-IN" smtClean="0"/>
              <a:t>06-04-2024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34145-71ED-D45D-34C5-7740C7223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3B2A3-B04E-ED2D-E9C2-A60B5EA2C6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65DCB-7C4E-4611-B3E6-E251F13841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5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12599541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12599541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0" y="7027491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24791541" y="-167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32992031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D6D1B-984D-57FA-30B1-B8106F21CC3F}"/>
              </a:ext>
            </a:extLst>
          </p:cNvPr>
          <p:cNvSpPr txBox="1"/>
          <p:nvPr/>
        </p:nvSpPr>
        <p:spPr>
          <a:xfrm>
            <a:off x="12421457" y="1502658"/>
            <a:ext cx="110858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 implement such a workflow, first step would be to choose a suitable storage location. This could be cloud based like Amazon S3 or local storage.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extract data at the End of Day Report. This can be done using Power Automate or using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transform and process the extracted data using tools like Power BI or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Setup an automation service to trigger the workflow daily as we extract the data at the End of Day.</a:t>
            </a:r>
          </a:p>
        </p:txBody>
      </p:sp>
      <p:pic>
        <p:nvPicPr>
          <p:cNvPr id="12" name="OliOli® - Dubai's Experiential Children's Play Museum">
            <a:hlinkClick r:id="" action="ppaction://media"/>
            <a:extLst>
              <a:ext uri="{FF2B5EF4-FFF2-40B4-BE49-F238E27FC236}">
                <a16:creationId xmlns:a16="http://schemas.microsoft.com/office/drawing/2014/main" id="{D046CCD4-CBC0-D5FE-7130-870494E3C6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1134CB6-20E8-1154-4C86-CB25CCA7E745}"/>
              </a:ext>
            </a:extLst>
          </p:cNvPr>
          <p:cNvSpPr/>
          <p:nvPr/>
        </p:nvSpPr>
        <p:spPr>
          <a:xfrm>
            <a:off x="-1" y="-168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369453" y="3027730"/>
                </a:moveTo>
                <a:lnTo>
                  <a:pt x="10369453" y="3438170"/>
                </a:lnTo>
                <a:lnTo>
                  <a:pt x="10914517" y="3438170"/>
                </a:lnTo>
                <a:lnTo>
                  <a:pt x="10914517" y="4357556"/>
                </a:lnTo>
                <a:lnTo>
                  <a:pt x="10270947" y="4357556"/>
                </a:lnTo>
                <a:lnTo>
                  <a:pt x="10270947" y="4767996"/>
                </a:lnTo>
                <a:lnTo>
                  <a:pt x="10914517" y="4767996"/>
                </a:lnTo>
                <a:lnTo>
                  <a:pt x="10947353" y="4767996"/>
                </a:lnTo>
                <a:lnTo>
                  <a:pt x="11324957" y="4767996"/>
                </a:lnTo>
                <a:lnTo>
                  <a:pt x="11357793" y="4767996"/>
                </a:lnTo>
                <a:lnTo>
                  <a:pt x="11873305" y="4767996"/>
                </a:lnTo>
                <a:lnTo>
                  <a:pt x="11873305" y="4357556"/>
                </a:lnTo>
                <a:lnTo>
                  <a:pt x="11357793" y="4357556"/>
                </a:lnTo>
                <a:lnTo>
                  <a:pt x="11357793" y="3438170"/>
                </a:lnTo>
                <a:lnTo>
                  <a:pt x="11357793" y="3126236"/>
                </a:lnTo>
                <a:lnTo>
                  <a:pt x="11357793" y="3027730"/>
                </a:lnTo>
                <a:close/>
                <a:moveTo>
                  <a:pt x="4454428" y="3027730"/>
                </a:moveTo>
                <a:lnTo>
                  <a:pt x="4454428" y="3438170"/>
                </a:lnTo>
                <a:lnTo>
                  <a:pt x="4999492" y="3438170"/>
                </a:lnTo>
                <a:lnTo>
                  <a:pt x="4999492" y="4357556"/>
                </a:lnTo>
                <a:lnTo>
                  <a:pt x="4355923" y="4357556"/>
                </a:lnTo>
                <a:lnTo>
                  <a:pt x="4355923" y="4767996"/>
                </a:lnTo>
                <a:lnTo>
                  <a:pt x="4999492" y="4767996"/>
                </a:lnTo>
                <a:lnTo>
                  <a:pt x="5032327" y="4767996"/>
                </a:lnTo>
                <a:lnTo>
                  <a:pt x="5409933" y="4767996"/>
                </a:lnTo>
                <a:lnTo>
                  <a:pt x="5442768" y="4767996"/>
                </a:lnTo>
                <a:lnTo>
                  <a:pt x="5958281" y="4767996"/>
                </a:lnTo>
                <a:lnTo>
                  <a:pt x="5958281" y="4357556"/>
                </a:lnTo>
                <a:lnTo>
                  <a:pt x="5442768" y="4357556"/>
                </a:lnTo>
                <a:lnTo>
                  <a:pt x="5442768" y="3438170"/>
                </a:lnTo>
                <a:lnTo>
                  <a:pt x="5442768" y="3126236"/>
                </a:lnTo>
                <a:lnTo>
                  <a:pt x="5442768" y="3027730"/>
                </a:lnTo>
                <a:close/>
                <a:moveTo>
                  <a:pt x="7077882" y="2815943"/>
                </a:moveTo>
                <a:cubicBezTo>
                  <a:pt x="7366832" y="2815943"/>
                  <a:pt x="7511307" y="3083550"/>
                  <a:pt x="7511307" y="3618764"/>
                </a:cubicBezTo>
                <a:cubicBezTo>
                  <a:pt x="7511307" y="4130993"/>
                  <a:pt x="7366832" y="4387108"/>
                  <a:pt x="7077882" y="4387108"/>
                </a:cubicBezTo>
                <a:cubicBezTo>
                  <a:pt x="6788932" y="4387108"/>
                  <a:pt x="6644457" y="4130993"/>
                  <a:pt x="6644457" y="3618764"/>
                </a:cubicBezTo>
                <a:cubicBezTo>
                  <a:pt x="6644457" y="3083550"/>
                  <a:pt x="6788932" y="2815943"/>
                  <a:pt x="7077882" y="2815943"/>
                </a:cubicBezTo>
                <a:close/>
                <a:moveTo>
                  <a:pt x="1162857" y="2815943"/>
                </a:moveTo>
                <a:cubicBezTo>
                  <a:pt x="1451807" y="2815943"/>
                  <a:pt x="1596282" y="3083550"/>
                  <a:pt x="1596282" y="3618764"/>
                </a:cubicBezTo>
                <a:cubicBezTo>
                  <a:pt x="1596282" y="4130993"/>
                  <a:pt x="1451807" y="4387108"/>
                  <a:pt x="1162857" y="4387108"/>
                </a:cubicBezTo>
                <a:cubicBezTo>
                  <a:pt x="873907" y="4387108"/>
                  <a:pt x="729432" y="4130993"/>
                  <a:pt x="729432" y="3618764"/>
                </a:cubicBezTo>
                <a:cubicBezTo>
                  <a:pt x="729432" y="3083550"/>
                  <a:pt x="873907" y="2815943"/>
                  <a:pt x="1162857" y="2815943"/>
                </a:cubicBezTo>
                <a:close/>
                <a:moveTo>
                  <a:pt x="7077882" y="2403861"/>
                </a:moveTo>
                <a:cubicBezTo>
                  <a:pt x="6485754" y="2403861"/>
                  <a:pt x="6189690" y="2808829"/>
                  <a:pt x="6189690" y="3618764"/>
                </a:cubicBezTo>
                <a:cubicBezTo>
                  <a:pt x="6189690" y="4406809"/>
                  <a:pt x="6485754" y="4800831"/>
                  <a:pt x="7077882" y="4800831"/>
                </a:cubicBezTo>
                <a:cubicBezTo>
                  <a:pt x="7670010" y="4800831"/>
                  <a:pt x="7966074" y="4406809"/>
                  <a:pt x="7966074" y="3618764"/>
                </a:cubicBezTo>
                <a:cubicBezTo>
                  <a:pt x="7966074" y="2808829"/>
                  <a:pt x="7670010" y="2403861"/>
                  <a:pt x="7077882" y="2403861"/>
                </a:cubicBezTo>
                <a:close/>
                <a:moveTo>
                  <a:pt x="1162857" y="2403861"/>
                </a:moveTo>
                <a:cubicBezTo>
                  <a:pt x="570729" y="2403861"/>
                  <a:pt x="274665" y="2808829"/>
                  <a:pt x="274665" y="3618764"/>
                </a:cubicBezTo>
                <a:cubicBezTo>
                  <a:pt x="274665" y="4406809"/>
                  <a:pt x="570729" y="4800831"/>
                  <a:pt x="1162857" y="4800831"/>
                </a:cubicBezTo>
                <a:cubicBezTo>
                  <a:pt x="1754985" y="4800831"/>
                  <a:pt x="2051050" y="4406809"/>
                  <a:pt x="2051050" y="3618764"/>
                </a:cubicBezTo>
                <a:cubicBezTo>
                  <a:pt x="2051050" y="2808829"/>
                  <a:pt x="1754985" y="2403861"/>
                  <a:pt x="1162857" y="2403861"/>
                </a:cubicBezTo>
                <a:close/>
                <a:moveTo>
                  <a:pt x="8197483" y="2305356"/>
                </a:moveTo>
                <a:lnTo>
                  <a:pt x="8197483" y="2714154"/>
                </a:lnTo>
                <a:lnTo>
                  <a:pt x="8690011" y="2714154"/>
                </a:lnTo>
                <a:lnTo>
                  <a:pt x="8690011" y="4042338"/>
                </a:lnTo>
                <a:cubicBezTo>
                  <a:pt x="8690011" y="4307209"/>
                  <a:pt x="8738443" y="4499842"/>
                  <a:pt x="8835306" y="4620238"/>
                </a:cubicBezTo>
                <a:cubicBezTo>
                  <a:pt x="8932170" y="4740633"/>
                  <a:pt x="9090054" y="4800831"/>
                  <a:pt x="9308954" y="4800831"/>
                </a:cubicBezTo>
                <a:cubicBezTo>
                  <a:pt x="9407460" y="4800831"/>
                  <a:pt x="9499946" y="4795359"/>
                  <a:pt x="9586412" y="4784414"/>
                </a:cubicBezTo>
                <a:cubicBezTo>
                  <a:pt x="9672879" y="4773469"/>
                  <a:pt x="9762627" y="4755957"/>
                  <a:pt x="9855660" y="4731877"/>
                </a:cubicBezTo>
                <a:lnTo>
                  <a:pt x="9804765" y="4275468"/>
                </a:lnTo>
                <a:cubicBezTo>
                  <a:pt x="9658103" y="4317059"/>
                  <a:pt x="9536613" y="4337855"/>
                  <a:pt x="9440295" y="4337855"/>
                </a:cubicBezTo>
                <a:cubicBezTo>
                  <a:pt x="9353829" y="4337855"/>
                  <a:pt x="9288707" y="4326910"/>
                  <a:pt x="9244926" y="4305020"/>
                </a:cubicBezTo>
                <a:cubicBezTo>
                  <a:pt x="9201146" y="4283130"/>
                  <a:pt x="9171594" y="4249200"/>
                  <a:pt x="9156271" y="4203230"/>
                </a:cubicBezTo>
                <a:cubicBezTo>
                  <a:pt x="9140948" y="4157261"/>
                  <a:pt x="9133286" y="4098158"/>
                  <a:pt x="9133286" y="4025920"/>
                </a:cubicBezTo>
                <a:lnTo>
                  <a:pt x="9133286" y="2305356"/>
                </a:lnTo>
                <a:lnTo>
                  <a:pt x="8719562" y="2305356"/>
                </a:lnTo>
                <a:lnTo>
                  <a:pt x="8690011" y="2305356"/>
                </a:lnTo>
                <a:close/>
                <a:moveTo>
                  <a:pt x="2282459" y="2305356"/>
                </a:moveTo>
                <a:lnTo>
                  <a:pt x="2282459" y="2714154"/>
                </a:lnTo>
                <a:lnTo>
                  <a:pt x="2774987" y="2714154"/>
                </a:lnTo>
                <a:lnTo>
                  <a:pt x="2774987" y="4042338"/>
                </a:lnTo>
                <a:cubicBezTo>
                  <a:pt x="2774987" y="4307209"/>
                  <a:pt x="2823419" y="4499842"/>
                  <a:pt x="2920282" y="4620238"/>
                </a:cubicBezTo>
                <a:cubicBezTo>
                  <a:pt x="3017146" y="4740633"/>
                  <a:pt x="3175029" y="4800831"/>
                  <a:pt x="3393931" y="4800831"/>
                </a:cubicBezTo>
                <a:cubicBezTo>
                  <a:pt x="3492436" y="4800831"/>
                  <a:pt x="3584922" y="4795359"/>
                  <a:pt x="3671387" y="4784414"/>
                </a:cubicBezTo>
                <a:cubicBezTo>
                  <a:pt x="3757854" y="4773469"/>
                  <a:pt x="3847603" y="4755957"/>
                  <a:pt x="3940637" y="4731877"/>
                </a:cubicBezTo>
                <a:lnTo>
                  <a:pt x="3889742" y="4275468"/>
                </a:lnTo>
                <a:cubicBezTo>
                  <a:pt x="3743078" y="4317059"/>
                  <a:pt x="3621587" y="4337855"/>
                  <a:pt x="3525271" y="4337855"/>
                </a:cubicBezTo>
                <a:cubicBezTo>
                  <a:pt x="3438805" y="4337855"/>
                  <a:pt x="3373682" y="4326910"/>
                  <a:pt x="3329902" y="4305020"/>
                </a:cubicBezTo>
                <a:cubicBezTo>
                  <a:pt x="3286121" y="4283130"/>
                  <a:pt x="3256570" y="4249200"/>
                  <a:pt x="3241247" y="4203230"/>
                </a:cubicBezTo>
                <a:cubicBezTo>
                  <a:pt x="3225924" y="4157261"/>
                  <a:pt x="3218262" y="4098158"/>
                  <a:pt x="3218262" y="4025920"/>
                </a:cubicBezTo>
                <a:lnTo>
                  <a:pt x="3218262" y="2305356"/>
                </a:lnTo>
                <a:lnTo>
                  <a:pt x="2804539" y="2305356"/>
                </a:lnTo>
                <a:lnTo>
                  <a:pt x="2774987" y="2305356"/>
                </a:lnTo>
                <a:close/>
                <a:moveTo>
                  <a:pt x="11116454" y="2224910"/>
                </a:moveTo>
                <a:cubicBezTo>
                  <a:pt x="11032176" y="2224910"/>
                  <a:pt x="10963770" y="2251178"/>
                  <a:pt x="10911234" y="2303714"/>
                </a:cubicBezTo>
                <a:cubicBezTo>
                  <a:pt x="10858697" y="2356250"/>
                  <a:pt x="10832429" y="2424657"/>
                  <a:pt x="10832429" y="2508934"/>
                </a:cubicBezTo>
                <a:cubicBezTo>
                  <a:pt x="10832429" y="2593211"/>
                  <a:pt x="10858697" y="2661618"/>
                  <a:pt x="10911234" y="2714154"/>
                </a:cubicBezTo>
                <a:cubicBezTo>
                  <a:pt x="10963770" y="2766690"/>
                  <a:pt x="11032176" y="2792959"/>
                  <a:pt x="11116454" y="2792959"/>
                </a:cubicBezTo>
                <a:cubicBezTo>
                  <a:pt x="11200731" y="2792959"/>
                  <a:pt x="11269138" y="2766690"/>
                  <a:pt x="11321674" y="2714154"/>
                </a:cubicBezTo>
                <a:cubicBezTo>
                  <a:pt x="11374210" y="2661618"/>
                  <a:pt x="11400478" y="2593211"/>
                  <a:pt x="11400478" y="2508934"/>
                </a:cubicBezTo>
                <a:cubicBezTo>
                  <a:pt x="11400478" y="2424657"/>
                  <a:pt x="11374210" y="2356250"/>
                  <a:pt x="11321674" y="2303714"/>
                </a:cubicBezTo>
                <a:cubicBezTo>
                  <a:pt x="11269138" y="2251178"/>
                  <a:pt x="11200731" y="2224910"/>
                  <a:pt x="11116454" y="2224910"/>
                </a:cubicBezTo>
                <a:close/>
                <a:moveTo>
                  <a:pt x="5201429" y="2224910"/>
                </a:moveTo>
                <a:cubicBezTo>
                  <a:pt x="5117152" y="2224910"/>
                  <a:pt x="5048745" y="2251178"/>
                  <a:pt x="4996209" y="2303714"/>
                </a:cubicBezTo>
                <a:cubicBezTo>
                  <a:pt x="4943673" y="2356250"/>
                  <a:pt x="4917405" y="2424657"/>
                  <a:pt x="4917405" y="2508934"/>
                </a:cubicBezTo>
                <a:cubicBezTo>
                  <a:pt x="4917405" y="2593211"/>
                  <a:pt x="4943673" y="2661618"/>
                  <a:pt x="4996209" y="2714154"/>
                </a:cubicBezTo>
                <a:cubicBezTo>
                  <a:pt x="5048745" y="2766690"/>
                  <a:pt x="5117152" y="2792959"/>
                  <a:pt x="5201429" y="2792959"/>
                </a:cubicBezTo>
                <a:cubicBezTo>
                  <a:pt x="5285706" y="2792959"/>
                  <a:pt x="5354113" y="2766690"/>
                  <a:pt x="5406649" y="2714154"/>
                </a:cubicBezTo>
                <a:cubicBezTo>
                  <a:pt x="5459185" y="2661618"/>
                  <a:pt x="5485454" y="2593211"/>
                  <a:pt x="5485454" y="2508934"/>
                </a:cubicBezTo>
                <a:cubicBezTo>
                  <a:pt x="5485454" y="2424657"/>
                  <a:pt x="5459185" y="2356250"/>
                  <a:pt x="5406649" y="2303714"/>
                </a:cubicBezTo>
                <a:cubicBezTo>
                  <a:pt x="5354113" y="2251178"/>
                  <a:pt x="5285706" y="2224910"/>
                  <a:pt x="5201429" y="222491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5556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>
            <a:off x="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954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-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0" y="6950075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9A793-F06A-AD15-2EB2-65BB6E8642AE}"/>
              </a:ext>
            </a:extLst>
          </p:cNvPr>
          <p:cNvSpPr txBox="1"/>
          <p:nvPr/>
        </p:nvSpPr>
        <p:spPr>
          <a:xfrm>
            <a:off x="419525" y="1536142"/>
            <a:ext cx="113529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provides a detailed breakdown of revenue sources and components.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by Product Name: Sum of Gross Revenue grouped by Product Name.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vs Net Revenue: Stacked column chart comparing gross revenue and net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Net Revenue by Booking Location: Sum of Net Revenue grouped by Booking Location (e.g., POS, Venue Manager, Online Checkout).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AFEC70-8E5C-BDD8-09A0-3B02271F49FD}"/>
              </a:ext>
            </a:extLst>
          </p:cNvPr>
          <p:cNvSpPr txBox="1"/>
          <p:nvPr/>
        </p:nvSpPr>
        <p:spPr>
          <a:xfrm>
            <a:off x="3126769" y="-2334553"/>
            <a:ext cx="5938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and Transaction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893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12786189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954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6095999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9A793-F06A-AD15-2EB2-65BB6E8642AE}"/>
              </a:ext>
            </a:extLst>
          </p:cNvPr>
          <p:cNvSpPr txBox="1"/>
          <p:nvPr/>
        </p:nvSpPr>
        <p:spPr>
          <a:xfrm>
            <a:off x="12786189" y="1536142"/>
            <a:ext cx="113529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provides a detailed breakdown of revenue sources and components.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by Product Name: Sum of Gross Revenue grouped by Product Name.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vs Net Revenue: Stacked column chart comparing gross revenue and net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Net Revenue by Booking Location: Sum of Net Revenue grouped by Booking Location (e.g., POS, Venue Manager, Online Checkout).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5B3168-BE26-8CE0-F215-B01B3C3F123F}"/>
              </a:ext>
            </a:extLst>
          </p:cNvPr>
          <p:cNvSpPr txBox="1"/>
          <p:nvPr/>
        </p:nvSpPr>
        <p:spPr>
          <a:xfrm>
            <a:off x="3126769" y="2371056"/>
            <a:ext cx="5938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and Transaction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8124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6095998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0" y="6950044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15082463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5B3168-BE26-8CE0-F215-B01B3C3F123F}"/>
              </a:ext>
            </a:extLst>
          </p:cNvPr>
          <p:cNvSpPr txBox="1"/>
          <p:nvPr/>
        </p:nvSpPr>
        <p:spPr>
          <a:xfrm>
            <a:off x="3126769" y="7282103"/>
            <a:ext cx="59384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and Transaction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2" name="Add-in 11">
                <a:extLst>
                  <a:ext uri="{FF2B5EF4-FFF2-40B4-BE49-F238E27FC236}">
                    <a16:creationId xmlns:a16="http://schemas.microsoft.com/office/drawing/2014/main" id="{A03EF1F6-F8B5-A47C-9262-157E3A80917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333500" y="571499"/>
              <a:ext cx="9525000" cy="5715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2" name="Add-in 11">
                <a:extLst>
                  <a:ext uri="{FF2B5EF4-FFF2-40B4-BE49-F238E27FC236}">
                    <a16:creationId xmlns:a16="http://schemas.microsoft.com/office/drawing/2014/main" id="{A03EF1F6-F8B5-A47C-9262-157E3A8091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500" y="571499"/>
                <a:ext cx="9525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2A75B3D1-A08A-0D2B-A65B-814F947B53A4}"/>
              </a:ext>
            </a:extLst>
          </p:cNvPr>
          <p:cNvSpPr txBox="1"/>
          <p:nvPr/>
        </p:nvSpPr>
        <p:spPr>
          <a:xfrm>
            <a:off x="12694792" y="1536142"/>
            <a:ext cx="1135294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analyzes payment methods and transaction details.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Method Distribution: Count of transactions by Payment Device.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Transaction Volume over Time: Count of transactions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Deferred Revenue by GL Code: Sum of Deferred Revenue grouped by GL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437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13380378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12465976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6095999" y="-65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98E594-CA2B-9F4C-1253-D01FB7401758}"/>
              </a:ext>
            </a:extLst>
          </p:cNvPr>
          <p:cNvSpPr txBox="1"/>
          <p:nvPr/>
        </p:nvSpPr>
        <p:spPr>
          <a:xfrm>
            <a:off x="419525" y="1536142"/>
            <a:ext cx="1135294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analyzes payment methods and transaction details.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Method Distribution: Count of transactions by Payment Device.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Transaction Volume over Time: Count of transactions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Deferred Revenue by GL Code: Sum of Deferred Revenue grouped by GL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814D5-4F39-9348-14CF-11ADAFF67B89}"/>
              </a:ext>
            </a:extLst>
          </p:cNvPr>
          <p:cNvSpPr txBox="1"/>
          <p:nvPr/>
        </p:nvSpPr>
        <p:spPr>
          <a:xfrm>
            <a:off x="3126769" y="-1402342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Booking Performance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643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>
            <a:off x="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611529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-6096001" y="-65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-1" y="695001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98E594-CA2B-9F4C-1253-D01FB7401758}"/>
              </a:ext>
            </a:extLst>
          </p:cNvPr>
          <p:cNvSpPr txBox="1"/>
          <p:nvPr/>
        </p:nvSpPr>
        <p:spPr>
          <a:xfrm>
            <a:off x="-11772473" y="1536142"/>
            <a:ext cx="1135294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analyzes payment methods and transaction details.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Payment Method Distribution: Count of transactions by Payment Device.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Transaction Volume over Time: Count of transactions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Deferred Revenue by GL Code: Sum of Deferred Revenue grouped by GL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819A31-45BA-D378-55B8-927FE24A073C}"/>
              </a:ext>
            </a:extLst>
          </p:cNvPr>
          <p:cNvSpPr txBox="1"/>
          <p:nvPr/>
        </p:nvSpPr>
        <p:spPr>
          <a:xfrm>
            <a:off x="3126769" y="3106480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Booking Performance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8752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13190304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611529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-1" y="-65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6095999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819A31-45BA-D378-55B8-927FE24A073C}"/>
              </a:ext>
            </a:extLst>
          </p:cNvPr>
          <p:cNvSpPr txBox="1"/>
          <p:nvPr/>
        </p:nvSpPr>
        <p:spPr>
          <a:xfrm>
            <a:off x="3126769" y="7318580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Booking Performance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2" name="Add-in 11">
                <a:extLst>
                  <a:ext uri="{FF2B5EF4-FFF2-40B4-BE49-F238E27FC236}">
                    <a16:creationId xmlns:a16="http://schemas.microsoft.com/office/drawing/2014/main" id="{7E83EFEF-863B-99CC-614B-B09A53EF7D6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333500" y="571499"/>
              <a:ext cx="9525000" cy="5715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2" name="Add-in 11">
                <a:extLst>
                  <a:ext uri="{FF2B5EF4-FFF2-40B4-BE49-F238E27FC236}">
                    <a16:creationId xmlns:a16="http://schemas.microsoft.com/office/drawing/2014/main" id="{7E83EFEF-863B-99CC-614B-B09A53EF7D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500" y="571499"/>
                <a:ext cx="9525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FDF0DC6-6044-4AC7-E3F1-47B75EB5069A}"/>
              </a:ext>
            </a:extLst>
          </p:cNvPr>
          <p:cNvSpPr txBox="1"/>
          <p:nvPr/>
        </p:nvSpPr>
        <p:spPr>
          <a:xfrm>
            <a:off x="-12019695" y="1536142"/>
            <a:ext cx="1135294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evaluates booking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Ticket Quantity vs. Redeemed Ticket Quantity: Comparison of tickets sold vs. tickets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Discount Usage: Total value of discounts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Effect of Status on Booking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1927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6096002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6096001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-1" y="7027459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12578992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B15841-3245-027F-EC35-468AC8D46CA2}"/>
              </a:ext>
            </a:extLst>
          </p:cNvPr>
          <p:cNvSpPr txBox="1"/>
          <p:nvPr/>
        </p:nvSpPr>
        <p:spPr>
          <a:xfrm>
            <a:off x="419525" y="1536142"/>
            <a:ext cx="1135294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evaluates booking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Ticket Quantity vs. Redeemed Ticket Quantity: Comparison of tickets sold vs. tickets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Discount Usage: Total value of discounts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Effect of Status on Booking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378D8E-0DB2-EC65-31A5-1DCE5173E262}"/>
              </a:ext>
            </a:extLst>
          </p:cNvPr>
          <p:cNvSpPr txBox="1"/>
          <p:nvPr/>
        </p:nvSpPr>
        <p:spPr>
          <a:xfrm>
            <a:off x="3126767" y="-877410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2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969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13267364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12954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6095999" y="-167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0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B15841-3245-027F-EC35-468AC8D46CA2}"/>
              </a:ext>
            </a:extLst>
          </p:cNvPr>
          <p:cNvSpPr txBox="1"/>
          <p:nvPr/>
        </p:nvSpPr>
        <p:spPr>
          <a:xfrm>
            <a:off x="13121813" y="1536142"/>
            <a:ext cx="1135294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evaluates booking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Ticket Quantity vs. Redeemed Ticket Quantity: Comparison of tickets sold vs. tickets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Discount Usage: Total value of discounts redeemed.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Effect of Status on Booking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D9BEF5-9896-7A08-DF7D-FCD663905DD8}"/>
              </a:ext>
            </a:extLst>
          </p:cNvPr>
          <p:cNvSpPr txBox="1"/>
          <p:nvPr/>
        </p:nvSpPr>
        <p:spPr>
          <a:xfrm>
            <a:off x="3126767" y="2946505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2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73CAA3-BBC3-2F74-2700-7CC4954F4C71}"/>
              </a:ext>
            </a:extLst>
          </p:cNvPr>
          <p:cNvSpPr txBox="1"/>
          <p:nvPr/>
        </p:nvSpPr>
        <p:spPr>
          <a:xfrm>
            <a:off x="-11890626" y="718879"/>
            <a:ext cx="1135294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Roller Software allows for End of Day reports with the day's data to be emailed to any email address we specify. Using this feature, we would like to create a workflow that auto-updates the Dataset by adding the End of Day Report.</a:t>
            </a:r>
          </a:p>
          <a:p>
            <a:endParaRPr lang="en-US" sz="32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Describe where you would store the data set, what tools you would use to create this requirement and any other considerations.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229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>
            <a:off x="-2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192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-6096000" y="-167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12616665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D9BEF5-9896-7A08-DF7D-FCD663905DD8}"/>
              </a:ext>
            </a:extLst>
          </p:cNvPr>
          <p:cNvSpPr txBox="1"/>
          <p:nvPr/>
        </p:nvSpPr>
        <p:spPr>
          <a:xfrm>
            <a:off x="3126767" y="7035619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2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723E03-6133-2C77-4A76-6EDAAC8700CB}"/>
              </a:ext>
            </a:extLst>
          </p:cNvPr>
          <p:cNvSpPr txBox="1"/>
          <p:nvPr/>
        </p:nvSpPr>
        <p:spPr>
          <a:xfrm>
            <a:off x="419525" y="718879"/>
            <a:ext cx="1135294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Roller Software allows for End of Day reports with the day's data to be emailed to any email address we specify. Using this feature, we would like to create a workflow that auto-updates the Dataset by adding the End of Day Report.</a:t>
            </a:r>
          </a:p>
          <a:p>
            <a:endParaRPr lang="en-US" sz="32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Describe where you would store the data set, what tools you would use to create this requirement and any other considerations.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790E12-3734-6B3C-3275-914E6FB209B5}"/>
              </a:ext>
            </a:extLst>
          </p:cNvPr>
          <p:cNvSpPr txBox="1"/>
          <p:nvPr/>
        </p:nvSpPr>
        <p:spPr>
          <a:xfrm>
            <a:off x="-11510483" y="1502658"/>
            <a:ext cx="110858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 implement such a workflow, first step would be to choose a suitable storage location. This could be cloud based like Amazon S3 or local storage.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extract data at the End of Day Report. This can be done using Power Automate or using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transform and process the extracted data using tools like Power BI or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Setup an automation service to trigger the workflow daily as we extract the data at the End of Day.</a:t>
            </a:r>
          </a:p>
        </p:txBody>
      </p:sp>
    </p:spTree>
    <p:extLst>
      <p:ext uri="{BB962C8B-B14F-4D97-AF65-F5344CB8AC3E}">
        <p14:creationId xmlns:p14="http://schemas.microsoft.com/office/powerpoint/2010/main" val="31516724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12746804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12192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-2" y="-167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6095997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723E03-6133-2C77-4A76-6EDAAC8700CB}"/>
              </a:ext>
            </a:extLst>
          </p:cNvPr>
          <p:cNvSpPr txBox="1"/>
          <p:nvPr/>
        </p:nvSpPr>
        <p:spPr>
          <a:xfrm>
            <a:off x="13715998" y="718879"/>
            <a:ext cx="1135294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Roller Software allows for End of Day reports with the day's data to be emailed to any email address we specify. Using this feature, we would like to create a workflow that auto-updates the Dataset by adding the End of Day Report.</a:t>
            </a:r>
          </a:p>
          <a:p>
            <a:endParaRPr lang="en-US" sz="32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Describe where you would store the data set, what tools you would use to create this requirement and any other considerations.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D6D1B-984D-57FA-30B1-B8106F21CC3F}"/>
              </a:ext>
            </a:extLst>
          </p:cNvPr>
          <p:cNvSpPr txBox="1"/>
          <p:nvPr/>
        </p:nvSpPr>
        <p:spPr>
          <a:xfrm>
            <a:off x="554806" y="1502658"/>
            <a:ext cx="110858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 implement such a workflow, first step would be to choose a suitable storage location. This could be cloud based like Amazon S3 or local storage.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extract data at the End of Day Report. This can be done using Power Automate or using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transform and process the extracted data using tools like Power BI or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Setup an automation service to trigger the workflow daily as we extract the data at the End of Day.</a:t>
            </a:r>
          </a:p>
        </p:txBody>
      </p:sp>
    </p:spTree>
    <p:extLst>
      <p:ext uri="{BB962C8B-B14F-4D97-AF65-F5344CB8AC3E}">
        <p14:creationId xmlns:p14="http://schemas.microsoft.com/office/powerpoint/2010/main" val="661910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15681791" y="-5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12517350" y="-2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6096001" y="-6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6096002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98387-E88B-3AD0-AFE3-05360B72B8E2}"/>
              </a:ext>
            </a:extLst>
          </p:cNvPr>
          <p:cNvSpPr txBox="1"/>
          <p:nvPr/>
        </p:nvSpPr>
        <p:spPr>
          <a:xfrm>
            <a:off x="3126767" y="-1600206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1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A6ABB0F-9E66-97CB-0423-CBD4E59C8129}"/>
              </a:ext>
            </a:extLst>
          </p:cNvPr>
          <p:cNvSpPr/>
          <p:nvPr/>
        </p:nvSpPr>
        <p:spPr>
          <a:xfrm>
            <a:off x="0" y="-21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4258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12599541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12599541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0" y="7027491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24791541" y="-167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32992031" y="-99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D6D1B-984D-57FA-30B1-B8106F21CC3F}"/>
              </a:ext>
            </a:extLst>
          </p:cNvPr>
          <p:cNvSpPr txBox="1"/>
          <p:nvPr/>
        </p:nvSpPr>
        <p:spPr>
          <a:xfrm>
            <a:off x="12421457" y="1502658"/>
            <a:ext cx="110858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 implement such a workflow, first step would be to choose a suitable storage location. This could be cloud based like Amazon S3 or local storage.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extract data at the End of Day Report. This can be done using Power Automate or using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Next step would be to transform and process the extracted data using tools like Power BI or Python libraries.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Setup an automation service to trigger the workflow daily as we extract the data at the End of Day.</a:t>
            </a:r>
          </a:p>
        </p:txBody>
      </p:sp>
      <p:pic>
        <p:nvPicPr>
          <p:cNvPr id="12" name="OliOli® - Dubai's Experiential Children's Play Museum">
            <a:hlinkClick r:id="" action="ppaction://media"/>
            <a:extLst>
              <a:ext uri="{FF2B5EF4-FFF2-40B4-BE49-F238E27FC236}">
                <a16:creationId xmlns:a16="http://schemas.microsoft.com/office/drawing/2014/main" id="{D046CCD4-CBC0-D5FE-7130-870494E3C6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1134CB6-20E8-1154-4C86-CB25CCA7E745}"/>
              </a:ext>
            </a:extLst>
          </p:cNvPr>
          <p:cNvSpPr/>
          <p:nvPr/>
        </p:nvSpPr>
        <p:spPr>
          <a:xfrm>
            <a:off x="-1" y="-168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0369453" y="3027730"/>
                </a:moveTo>
                <a:lnTo>
                  <a:pt x="10369453" y="3438170"/>
                </a:lnTo>
                <a:lnTo>
                  <a:pt x="10914517" y="3438170"/>
                </a:lnTo>
                <a:lnTo>
                  <a:pt x="10914517" y="4357556"/>
                </a:lnTo>
                <a:lnTo>
                  <a:pt x="10270947" y="4357556"/>
                </a:lnTo>
                <a:lnTo>
                  <a:pt x="10270947" y="4767996"/>
                </a:lnTo>
                <a:lnTo>
                  <a:pt x="10914517" y="4767996"/>
                </a:lnTo>
                <a:lnTo>
                  <a:pt x="10947353" y="4767996"/>
                </a:lnTo>
                <a:lnTo>
                  <a:pt x="11324957" y="4767996"/>
                </a:lnTo>
                <a:lnTo>
                  <a:pt x="11357793" y="4767996"/>
                </a:lnTo>
                <a:lnTo>
                  <a:pt x="11873305" y="4767996"/>
                </a:lnTo>
                <a:lnTo>
                  <a:pt x="11873305" y="4357556"/>
                </a:lnTo>
                <a:lnTo>
                  <a:pt x="11357793" y="4357556"/>
                </a:lnTo>
                <a:lnTo>
                  <a:pt x="11357793" y="3438170"/>
                </a:lnTo>
                <a:lnTo>
                  <a:pt x="11357793" y="3126236"/>
                </a:lnTo>
                <a:lnTo>
                  <a:pt x="11357793" y="3027730"/>
                </a:lnTo>
                <a:close/>
                <a:moveTo>
                  <a:pt x="4454428" y="3027730"/>
                </a:moveTo>
                <a:lnTo>
                  <a:pt x="4454428" y="3438170"/>
                </a:lnTo>
                <a:lnTo>
                  <a:pt x="4999492" y="3438170"/>
                </a:lnTo>
                <a:lnTo>
                  <a:pt x="4999492" y="4357556"/>
                </a:lnTo>
                <a:lnTo>
                  <a:pt x="4355923" y="4357556"/>
                </a:lnTo>
                <a:lnTo>
                  <a:pt x="4355923" y="4767996"/>
                </a:lnTo>
                <a:lnTo>
                  <a:pt x="4999492" y="4767996"/>
                </a:lnTo>
                <a:lnTo>
                  <a:pt x="5032327" y="4767996"/>
                </a:lnTo>
                <a:lnTo>
                  <a:pt x="5409933" y="4767996"/>
                </a:lnTo>
                <a:lnTo>
                  <a:pt x="5442768" y="4767996"/>
                </a:lnTo>
                <a:lnTo>
                  <a:pt x="5958281" y="4767996"/>
                </a:lnTo>
                <a:lnTo>
                  <a:pt x="5958281" y="4357556"/>
                </a:lnTo>
                <a:lnTo>
                  <a:pt x="5442768" y="4357556"/>
                </a:lnTo>
                <a:lnTo>
                  <a:pt x="5442768" y="3438170"/>
                </a:lnTo>
                <a:lnTo>
                  <a:pt x="5442768" y="3126236"/>
                </a:lnTo>
                <a:lnTo>
                  <a:pt x="5442768" y="3027730"/>
                </a:lnTo>
                <a:close/>
                <a:moveTo>
                  <a:pt x="7077882" y="2815943"/>
                </a:moveTo>
                <a:cubicBezTo>
                  <a:pt x="7366832" y="2815943"/>
                  <a:pt x="7511307" y="3083550"/>
                  <a:pt x="7511307" y="3618764"/>
                </a:cubicBezTo>
                <a:cubicBezTo>
                  <a:pt x="7511307" y="4130993"/>
                  <a:pt x="7366832" y="4387108"/>
                  <a:pt x="7077882" y="4387108"/>
                </a:cubicBezTo>
                <a:cubicBezTo>
                  <a:pt x="6788932" y="4387108"/>
                  <a:pt x="6644457" y="4130993"/>
                  <a:pt x="6644457" y="3618764"/>
                </a:cubicBezTo>
                <a:cubicBezTo>
                  <a:pt x="6644457" y="3083550"/>
                  <a:pt x="6788932" y="2815943"/>
                  <a:pt x="7077882" y="2815943"/>
                </a:cubicBezTo>
                <a:close/>
                <a:moveTo>
                  <a:pt x="1162857" y="2815943"/>
                </a:moveTo>
                <a:cubicBezTo>
                  <a:pt x="1451807" y="2815943"/>
                  <a:pt x="1596282" y="3083550"/>
                  <a:pt x="1596282" y="3618764"/>
                </a:cubicBezTo>
                <a:cubicBezTo>
                  <a:pt x="1596282" y="4130993"/>
                  <a:pt x="1451807" y="4387108"/>
                  <a:pt x="1162857" y="4387108"/>
                </a:cubicBezTo>
                <a:cubicBezTo>
                  <a:pt x="873907" y="4387108"/>
                  <a:pt x="729432" y="4130993"/>
                  <a:pt x="729432" y="3618764"/>
                </a:cubicBezTo>
                <a:cubicBezTo>
                  <a:pt x="729432" y="3083550"/>
                  <a:pt x="873907" y="2815943"/>
                  <a:pt x="1162857" y="2815943"/>
                </a:cubicBezTo>
                <a:close/>
                <a:moveTo>
                  <a:pt x="7077882" y="2403861"/>
                </a:moveTo>
                <a:cubicBezTo>
                  <a:pt x="6485754" y="2403861"/>
                  <a:pt x="6189690" y="2808829"/>
                  <a:pt x="6189690" y="3618764"/>
                </a:cubicBezTo>
                <a:cubicBezTo>
                  <a:pt x="6189690" y="4406809"/>
                  <a:pt x="6485754" y="4800831"/>
                  <a:pt x="7077882" y="4800831"/>
                </a:cubicBezTo>
                <a:cubicBezTo>
                  <a:pt x="7670010" y="4800831"/>
                  <a:pt x="7966074" y="4406809"/>
                  <a:pt x="7966074" y="3618764"/>
                </a:cubicBezTo>
                <a:cubicBezTo>
                  <a:pt x="7966074" y="2808829"/>
                  <a:pt x="7670010" y="2403861"/>
                  <a:pt x="7077882" y="2403861"/>
                </a:cubicBezTo>
                <a:close/>
                <a:moveTo>
                  <a:pt x="1162857" y="2403861"/>
                </a:moveTo>
                <a:cubicBezTo>
                  <a:pt x="570729" y="2403861"/>
                  <a:pt x="274665" y="2808829"/>
                  <a:pt x="274665" y="3618764"/>
                </a:cubicBezTo>
                <a:cubicBezTo>
                  <a:pt x="274665" y="4406809"/>
                  <a:pt x="570729" y="4800831"/>
                  <a:pt x="1162857" y="4800831"/>
                </a:cubicBezTo>
                <a:cubicBezTo>
                  <a:pt x="1754985" y="4800831"/>
                  <a:pt x="2051050" y="4406809"/>
                  <a:pt x="2051050" y="3618764"/>
                </a:cubicBezTo>
                <a:cubicBezTo>
                  <a:pt x="2051050" y="2808829"/>
                  <a:pt x="1754985" y="2403861"/>
                  <a:pt x="1162857" y="2403861"/>
                </a:cubicBezTo>
                <a:close/>
                <a:moveTo>
                  <a:pt x="8197483" y="2305356"/>
                </a:moveTo>
                <a:lnTo>
                  <a:pt x="8197483" y="2714154"/>
                </a:lnTo>
                <a:lnTo>
                  <a:pt x="8690011" y="2714154"/>
                </a:lnTo>
                <a:lnTo>
                  <a:pt x="8690011" y="4042338"/>
                </a:lnTo>
                <a:cubicBezTo>
                  <a:pt x="8690011" y="4307209"/>
                  <a:pt x="8738443" y="4499842"/>
                  <a:pt x="8835306" y="4620238"/>
                </a:cubicBezTo>
                <a:cubicBezTo>
                  <a:pt x="8932170" y="4740633"/>
                  <a:pt x="9090054" y="4800831"/>
                  <a:pt x="9308954" y="4800831"/>
                </a:cubicBezTo>
                <a:cubicBezTo>
                  <a:pt x="9407460" y="4800831"/>
                  <a:pt x="9499946" y="4795359"/>
                  <a:pt x="9586412" y="4784414"/>
                </a:cubicBezTo>
                <a:cubicBezTo>
                  <a:pt x="9672879" y="4773469"/>
                  <a:pt x="9762627" y="4755957"/>
                  <a:pt x="9855660" y="4731877"/>
                </a:cubicBezTo>
                <a:lnTo>
                  <a:pt x="9804765" y="4275468"/>
                </a:lnTo>
                <a:cubicBezTo>
                  <a:pt x="9658103" y="4317059"/>
                  <a:pt x="9536613" y="4337855"/>
                  <a:pt x="9440295" y="4337855"/>
                </a:cubicBezTo>
                <a:cubicBezTo>
                  <a:pt x="9353829" y="4337855"/>
                  <a:pt x="9288707" y="4326910"/>
                  <a:pt x="9244926" y="4305020"/>
                </a:cubicBezTo>
                <a:cubicBezTo>
                  <a:pt x="9201146" y="4283130"/>
                  <a:pt x="9171594" y="4249200"/>
                  <a:pt x="9156271" y="4203230"/>
                </a:cubicBezTo>
                <a:cubicBezTo>
                  <a:pt x="9140948" y="4157261"/>
                  <a:pt x="9133286" y="4098158"/>
                  <a:pt x="9133286" y="4025920"/>
                </a:cubicBezTo>
                <a:lnTo>
                  <a:pt x="9133286" y="2305356"/>
                </a:lnTo>
                <a:lnTo>
                  <a:pt x="8719562" y="2305356"/>
                </a:lnTo>
                <a:lnTo>
                  <a:pt x="8690011" y="2305356"/>
                </a:lnTo>
                <a:close/>
                <a:moveTo>
                  <a:pt x="2282459" y="2305356"/>
                </a:moveTo>
                <a:lnTo>
                  <a:pt x="2282459" y="2714154"/>
                </a:lnTo>
                <a:lnTo>
                  <a:pt x="2774987" y="2714154"/>
                </a:lnTo>
                <a:lnTo>
                  <a:pt x="2774987" y="4042338"/>
                </a:lnTo>
                <a:cubicBezTo>
                  <a:pt x="2774987" y="4307209"/>
                  <a:pt x="2823419" y="4499842"/>
                  <a:pt x="2920282" y="4620238"/>
                </a:cubicBezTo>
                <a:cubicBezTo>
                  <a:pt x="3017146" y="4740633"/>
                  <a:pt x="3175029" y="4800831"/>
                  <a:pt x="3393931" y="4800831"/>
                </a:cubicBezTo>
                <a:cubicBezTo>
                  <a:pt x="3492436" y="4800831"/>
                  <a:pt x="3584922" y="4795359"/>
                  <a:pt x="3671387" y="4784414"/>
                </a:cubicBezTo>
                <a:cubicBezTo>
                  <a:pt x="3757854" y="4773469"/>
                  <a:pt x="3847603" y="4755957"/>
                  <a:pt x="3940637" y="4731877"/>
                </a:cubicBezTo>
                <a:lnTo>
                  <a:pt x="3889742" y="4275468"/>
                </a:lnTo>
                <a:cubicBezTo>
                  <a:pt x="3743078" y="4317059"/>
                  <a:pt x="3621587" y="4337855"/>
                  <a:pt x="3525271" y="4337855"/>
                </a:cubicBezTo>
                <a:cubicBezTo>
                  <a:pt x="3438805" y="4337855"/>
                  <a:pt x="3373682" y="4326910"/>
                  <a:pt x="3329902" y="4305020"/>
                </a:cubicBezTo>
                <a:cubicBezTo>
                  <a:pt x="3286121" y="4283130"/>
                  <a:pt x="3256570" y="4249200"/>
                  <a:pt x="3241247" y="4203230"/>
                </a:cubicBezTo>
                <a:cubicBezTo>
                  <a:pt x="3225924" y="4157261"/>
                  <a:pt x="3218262" y="4098158"/>
                  <a:pt x="3218262" y="4025920"/>
                </a:cubicBezTo>
                <a:lnTo>
                  <a:pt x="3218262" y="2305356"/>
                </a:lnTo>
                <a:lnTo>
                  <a:pt x="2804539" y="2305356"/>
                </a:lnTo>
                <a:lnTo>
                  <a:pt x="2774987" y="2305356"/>
                </a:lnTo>
                <a:close/>
                <a:moveTo>
                  <a:pt x="11116454" y="2224910"/>
                </a:moveTo>
                <a:cubicBezTo>
                  <a:pt x="11032176" y="2224910"/>
                  <a:pt x="10963770" y="2251178"/>
                  <a:pt x="10911234" y="2303714"/>
                </a:cubicBezTo>
                <a:cubicBezTo>
                  <a:pt x="10858697" y="2356250"/>
                  <a:pt x="10832429" y="2424657"/>
                  <a:pt x="10832429" y="2508934"/>
                </a:cubicBezTo>
                <a:cubicBezTo>
                  <a:pt x="10832429" y="2593211"/>
                  <a:pt x="10858697" y="2661618"/>
                  <a:pt x="10911234" y="2714154"/>
                </a:cubicBezTo>
                <a:cubicBezTo>
                  <a:pt x="10963770" y="2766690"/>
                  <a:pt x="11032176" y="2792959"/>
                  <a:pt x="11116454" y="2792959"/>
                </a:cubicBezTo>
                <a:cubicBezTo>
                  <a:pt x="11200731" y="2792959"/>
                  <a:pt x="11269138" y="2766690"/>
                  <a:pt x="11321674" y="2714154"/>
                </a:cubicBezTo>
                <a:cubicBezTo>
                  <a:pt x="11374210" y="2661618"/>
                  <a:pt x="11400478" y="2593211"/>
                  <a:pt x="11400478" y="2508934"/>
                </a:cubicBezTo>
                <a:cubicBezTo>
                  <a:pt x="11400478" y="2424657"/>
                  <a:pt x="11374210" y="2356250"/>
                  <a:pt x="11321674" y="2303714"/>
                </a:cubicBezTo>
                <a:cubicBezTo>
                  <a:pt x="11269138" y="2251178"/>
                  <a:pt x="11200731" y="2224910"/>
                  <a:pt x="11116454" y="2224910"/>
                </a:cubicBezTo>
                <a:close/>
                <a:moveTo>
                  <a:pt x="5201429" y="2224910"/>
                </a:moveTo>
                <a:cubicBezTo>
                  <a:pt x="5117152" y="2224910"/>
                  <a:pt x="5048745" y="2251178"/>
                  <a:pt x="4996209" y="2303714"/>
                </a:cubicBezTo>
                <a:cubicBezTo>
                  <a:pt x="4943673" y="2356250"/>
                  <a:pt x="4917405" y="2424657"/>
                  <a:pt x="4917405" y="2508934"/>
                </a:cubicBezTo>
                <a:cubicBezTo>
                  <a:pt x="4917405" y="2593211"/>
                  <a:pt x="4943673" y="2661618"/>
                  <a:pt x="4996209" y="2714154"/>
                </a:cubicBezTo>
                <a:cubicBezTo>
                  <a:pt x="5048745" y="2766690"/>
                  <a:pt x="5117152" y="2792959"/>
                  <a:pt x="5201429" y="2792959"/>
                </a:cubicBezTo>
                <a:cubicBezTo>
                  <a:pt x="5285706" y="2792959"/>
                  <a:pt x="5354113" y="2766690"/>
                  <a:pt x="5406649" y="2714154"/>
                </a:cubicBezTo>
                <a:cubicBezTo>
                  <a:pt x="5459185" y="2661618"/>
                  <a:pt x="5485454" y="2593211"/>
                  <a:pt x="5485454" y="2508934"/>
                </a:cubicBezTo>
                <a:cubicBezTo>
                  <a:pt x="5485454" y="2424657"/>
                  <a:pt x="5459185" y="2356250"/>
                  <a:pt x="5406649" y="2303714"/>
                </a:cubicBezTo>
                <a:cubicBezTo>
                  <a:pt x="5354113" y="2251178"/>
                  <a:pt x="5285706" y="2224910"/>
                  <a:pt x="5201429" y="222491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0767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6096001" y="-5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6096001" y="-2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0" y="-6950078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5422F-622B-3677-8D5C-59B52B9619F1}"/>
              </a:ext>
            </a:extLst>
          </p:cNvPr>
          <p:cNvSpPr txBox="1"/>
          <p:nvPr/>
        </p:nvSpPr>
        <p:spPr>
          <a:xfrm>
            <a:off x="3126769" y="-2877476"/>
            <a:ext cx="59384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MIS Analyst Assessment Dashboard Description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685730-5E37-E549-A520-3521763640EE}"/>
              </a:ext>
            </a:extLst>
          </p:cNvPr>
          <p:cNvSpPr txBox="1"/>
          <p:nvPr/>
        </p:nvSpPr>
        <p:spPr>
          <a:xfrm>
            <a:off x="3126767" y="2946505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1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7204C35-6E5F-5EBC-DFA1-EA9FC49E1E22}"/>
              </a:ext>
            </a:extLst>
          </p:cNvPr>
          <p:cNvSpPr/>
          <p:nvPr/>
        </p:nvSpPr>
        <p:spPr>
          <a:xfrm>
            <a:off x="0" y="7099422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398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6096000" y="-2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0" y="-5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5422F-622B-3677-8D5C-59B52B9619F1}"/>
              </a:ext>
            </a:extLst>
          </p:cNvPr>
          <p:cNvSpPr txBox="1"/>
          <p:nvPr/>
        </p:nvSpPr>
        <p:spPr>
          <a:xfrm>
            <a:off x="3126769" y="2703255"/>
            <a:ext cx="59384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MIS Analyst Assessment Dashboard Description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0" y="-695008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0" y="695007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5FFA1-B64F-BA15-70CB-E23068524BC2}"/>
              </a:ext>
            </a:extLst>
          </p:cNvPr>
          <p:cNvSpPr txBox="1"/>
          <p:nvPr/>
        </p:nvSpPr>
        <p:spPr>
          <a:xfrm>
            <a:off x="3126769" y="-1061836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Overview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BC785A-28B6-9EF5-E4E0-4632D643B4B0}"/>
              </a:ext>
            </a:extLst>
          </p:cNvPr>
          <p:cNvSpPr txBox="1"/>
          <p:nvPr/>
        </p:nvSpPr>
        <p:spPr>
          <a:xfrm>
            <a:off x="3126767" y="7086990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Assignment No. 1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5883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>
            <a:off x="12394058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>
            <a:off x="-12310152" y="-2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6076307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15422F-622B-3677-8D5C-59B52B9619F1}"/>
              </a:ext>
            </a:extLst>
          </p:cNvPr>
          <p:cNvSpPr txBox="1"/>
          <p:nvPr/>
        </p:nvSpPr>
        <p:spPr>
          <a:xfrm>
            <a:off x="3126769" y="7552657"/>
            <a:ext cx="59384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MIS Analyst Assessment Dashboard Description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6096000" y="-1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0" y="-21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0F6E40-42AF-352E-2D71-E9172EE21F59}"/>
              </a:ext>
            </a:extLst>
          </p:cNvPr>
          <p:cNvSpPr txBox="1"/>
          <p:nvPr/>
        </p:nvSpPr>
        <p:spPr>
          <a:xfrm>
            <a:off x="3126769" y="2946802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Overview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373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>
            <a:off x="-1" y="-51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6095999" y="-2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-12727969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-6096002" y="-1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0" y="685800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0F6E40-42AF-352E-2D71-E9172EE21F59}"/>
              </a:ext>
            </a:extLst>
          </p:cNvPr>
          <p:cNvSpPr txBox="1"/>
          <p:nvPr/>
        </p:nvSpPr>
        <p:spPr>
          <a:xfrm>
            <a:off x="3126769" y="7179755"/>
            <a:ext cx="593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Overview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3" name="Add-in 12">
                <a:extLst>
                  <a:ext uri="{FF2B5EF4-FFF2-40B4-BE49-F238E27FC236}">
                    <a16:creationId xmlns:a16="http://schemas.microsoft.com/office/drawing/2014/main" id="{7472A7AD-3284-6FA6-1186-4F90E6B40097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333500" y="571499"/>
              <a:ext cx="9525000" cy="5715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3" name="Add-in 12">
                <a:extLst>
                  <a:ext uri="{FF2B5EF4-FFF2-40B4-BE49-F238E27FC236}">
                    <a16:creationId xmlns:a16="http://schemas.microsoft.com/office/drawing/2014/main" id="{7472A7AD-3284-6FA6-1186-4F90E6B400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500" y="571499"/>
                <a:ext cx="9525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1347E2A7-902C-2681-F0D4-79D938BEEAA1}"/>
              </a:ext>
            </a:extLst>
          </p:cNvPr>
          <p:cNvSpPr txBox="1"/>
          <p:nvPr/>
        </p:nvSpPr>
        <p:spPr>
          <a:xfrm>
            <a:off x="12517345" y="1536142"/>
            <a:ext cx="113529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of the dashboard provides a high-level summary of key metrics and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Revenue: Sum of Gross Revenue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Tax Collected: Sum of Tax Collected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Tickets Sold: Sum of Ticket Quantity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Average Transaction Value: Average Gross Revenue per transaction.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 chart showing the Total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</a:p>
        </p:txBody>
      </p:sp>
    </p:spTree>
    <p:extLst>
      <p:ext uri="{BB962C8B-B14F-4D97-AF65-F5344CB8AC3E}">
        <p14:creationId xmlns:p14="http://schemas.microsoft.com/office/powerpoint/2010/main" val="21677122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-6096002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>
            <a:off x="12352961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-12727969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 rot="10800000">
            <a:off x="6096001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C43B25-4092-ECBD-EC10-C4B17BFF04AA}"/>
              </a:ext>
            </a:extLst>
          </p:cNvPr>
          <p:cNvSpPr txBox="1"/>
          <p:nvPr/>
        </p:nvSpPr>
        <p:spPr>
          <a:xfrm>
            <a:off x="419525" y="1536142"/>
            <a:ext cx="113529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of the dashboard provides a high-level summary of key metrics and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Revenue: Sum of Gross Revenue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Tax Collected: Sum of Tax Collected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Tickets Sold: Sum of Ticket Quantity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Average Transaction Value: Average Gross Revenue per transaction.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 chart showing the Total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C17F30-0664-9E51-4593-24CA8DC9D28A}"/>
              </a:ext>
            </a:extLst>
          </p:cNvPr>
          <p:cNvSpPr txBox="1"/>
          <p:nvPr/>
        </p:nvSpPr>
        <p:spPr>
          <a:xfrm>
            <a:off x="3126769" y="-1530362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Revenue Breakdown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853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6096000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>
            <a:off x="-3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0" y="7027524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13565313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FCC0C-AE47-2AB0-BD95-DB1B0E04F32D}"/>
              </a:ext>
            </a:extLst>
          </p:cNvPr>
          <p:cNvSpPr txBox="1"/>
          <p:nvPr/>
        </p:nvSpPr>
        <p:spPr>
          <a:xfrm>
            <a:off x="3126769" y="2946802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Revenue Breakdown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0A943-440D-E06D-B39E-B15758836890}"/>
              </a:ext>
            </a:extLst>
          </p:cNvPr>
          <p:cNvSpPr txBox="1"/>
          <p:nvPr/>
        </p:nvSpPr>
        <p:spPr>
          <a:xfrm>
            <a:off x="-11772475" y="1536142"/>
            <a:ext cx="113529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of the dashboard provides a high-level summary of key metrics and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Revenue: Sum of Gross Revenue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Tax Collected: Sum of Tax Collected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Total Tickets Sold: Sum of Ticket Quantity across all bookings.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Average Transaction Value: Average Gross Revenue per transaction.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 chart showing the Total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</a:p>
        </p:txBody>
      </p:sp>
    </p:spTree>
    <p:extLst>
      <p:ext uri="{BB962C8B-B14F-4D97-AF65-F5344CB8AC3E}">
        <p14:creationId xmlns:p14="http://schemas.microsoft.com/office/powerpoint/2010/main" val="2263923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0DDE-95A4-2E3C-5037-4190B3CA31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ABC0E-C696-1BC3-73B8-D5E6550394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D72458C1-48A0-85C1-8DE1-27B1742498BB}"/>
              </a:ext>
            </a:extLst>
          </p:cNvPr>
          <p:cNvSpPr/>
          <p:nvPr/>
        </p:nvSpPr>
        <p:spPr>
          <a:xfrm rot="10800000">
            <a:off x="12455702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5A510DE-E018-0F8D-0A3E-AC4950C21B27}"/>
              </a:ext>
            </a:extLst>
          </p:cNvPr>
          <p:cNvSpPr/>
          <p:nvPr/>
        </p:nvSpPr>
        <p:spPr>
          <a:xfrm rot="10800000">
            <a:off x="-12455703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1E63557-3D58-1121-DA1E-3DFA64977180}"/>
              </a:ext>
            </a:extLst>
          </p:cNvPr>
          <p:cNvSpPr/>
          <p:nvPr/>
        </p:nvSpPr>
        <p:spPr>
          <a:xfrm rot="10800000">
            <a:off x="-6096000" y="-32"/>
            <a:ext cx="12192000" cy="6858000"/>
          </a:xfrm>
          <a:prstGeom prst="triangle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C5A65C46-9EC8-3335-24DC-F10D79B36839}"/>
              </a:ext>
            </a:extLst>
          </p:cNvPr>
          <p:cNvSpPr/>
          <p:nvPr/>
        </p:nvSpPr>
        <p:spPr>
          <a:xfrm rot="10800000">
            <a:off x="6095999" y="0"/>
            <a:ext cx="12192000" cy="6858000"/>
          </a:xfrm>
          <a:prstGeom prst="triangle">
            <a:avLst/>
          </a:prstGeom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E2249EA-D4B2-20A1-2E81-4D34D46C27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FCC0C-AE47-2AB0-BD95-DB1B0E04F32D}"/>
              </a:ext>
            </a:extLst>
          </p:cNvPr>
          <p:cNvSpPr txBox="1"/>
          <p:nvPr/>
        </p:nvSpPr>
        <p:spPr>
          <a:xfrm>
            <a:off x="3126769" y="7395512"/>
            <a:ext cx="5938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Revenue Breakdown Dashboard</a:t>
            </a:r>
            <a:endParaRPr lang="en-IN" sz="40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0" name="Add-in 9">
                <a:extLst>
                  <a:ext uri="{FF2B5EF4-FFF2-40B4-BE49-F238E27FC236}">
                    <a16:creationId xmlns:a16="http://schemas.microsoft.com/office/drawing/2014/main" id="{35CE295D-2F48-5656-0DA8-07B90EE04FC4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333500" y="571499"/>
              <a:ext cx="9525000" cy="5715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0" name="Add-in 9">
                <a:extLst>
                  <a:ext uri="{FF2B5EF4-FFF2-40B4-BE49-F238E27FC236}">
                    <a16:creationId xmlns:a16="http://schemas.microsoft.com/office/drawing/2014/main" id="{35CE295D-2F48-5656-0DA8-07B90EE04F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500" y="571499"/>
                <a:ext cx="9525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7054F107-15FF-27B3-6988-D48A1E1AD166}"/>
              </a:ext>
            </a:extLst>
          </p:cNvPr>
          <p:cNvSpPr txBox="1"/>
          <p:nvPr/>
        </p:nvSpPr>
        <p:spPr>
          <a:xfrm>
            <a:off x="-12036175" y="1536142"/>
            <a:ext cx="113529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section provides a detailed breakdown of revenue sources and components.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by Product Name: Sum of Gross Revenue grouped by Product Name.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Gross Revenue vs Net Revenue: Stacked column chart comparing gross revenue and net revenue over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Net Revenue by Booking Location: Sum of Net Revenue grouped by Booking Location (e.g., POS, Venue Manager, Online Checkout).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Date Slicer: Filter the dashboard by date.</a:t>
            </a:r>
            <a:endParaRPr lang="en-IN" sz="2400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918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webextension1.xml><?xml version="1.0" encoding="utf-8"?>
<we:webextension xmlns:we="http://schemas.microsoft.com/office/webextensions/webextension/2010/11" id="{A28C806E-F9BC-4FE6-8565-B08705A70DD2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64119C09-3DCC-43F7-B995-E8B46B968174&quot;"/>
    <we:property name="embedUrl" value="&quot;/reportEmbed?reportId=21d685e3-cc55-41e6-8ffc-2f8f694168ed&amp;config=eyJjbHVzdGVyVXJsIjoiaHR0cHM6Ly9XQUJJLU5PUlRILUVVUk9QRS1JLVBSSU1BUlktcmVkaXJlY3QuYW5hbHlzaXMud2luZG93cy5uZXQiLCJlbWJlZEZlYXR1cmVzIjp7InVzYWdlTWV0cmljc1ZOZXh0Ijp0cnVlLCJkaXNhYmxlQW5ndWxhckpTQm9vdHN0cmFwUmVwb3J0RW1iZWQiOnRydWV9fQ%3D%3D&amp;disableSensitivityBanner=true&quot;"/>
    <we:property name="bookmark" value="&quot;H4sIAAAAAAAAA+1Z227jNhD9FUMvefEWJCVKVN5y2xZIshcnSFEsgmJIjmxtZMmg5GzcRf69Q0nOPXHj7LaLbIEAMYfScM7h4XDG/hrYvJ4VsHgHUww2g+2qOpuCOxvwYBiUve39+/3DrdH+n++2DvfIXM2avCrrYPNr0IAbY3OS13MovAcyfjodBlAUH2DsRxkUNQ6DGbq6KqHI/8LuYZpq3BwvhwFezIrKgXd51ECD3u05PU5jWpv/EtKKYJr8HI/QNJ11hLPKNcvxMKi7T21It+e8s3bBnapsIC/JsbdhKFKmolQDE8JKxrnV3l7n5bjoQ7x+93gx8zw0eNHo6sIzoD+Tf+/p8pIgQAxKKBay0IKyNuHAuH87y4umX1Av9i5mjtghzjpvW/YcSoM2aClwWNd9vFvjscMxLMPfuzW5UxXz6QP2o2ruDI4wa6fKJm8WtMYuNBD4CD+4iragtf3qqroejPAcyzm2k2/nZU8W88NJ9WXHIe2E9YZTsjzJigFnb1NCA2fRbS9auLu5W+6FGN6J+r+FStjIFEWMaxOxWBvDJJOacba+FGSoszTLJDJhVBSiUSJc6a2eAP2/54uhMJDoCLUSyGWqbCp+WFkd5+YMm8HHOXRPvWphrQTbSSvLMko0OpNhnBjGI61kvL60ksxIqXQmmEglJ5c6hHWllaYkrSxMExnFMuKxoODWl9YhQj13+BJGtyjl040xOHZQ1tASOTiBoj+2/6JyvjOWThgpYKwyxVTKmE1injCxeisfv35EEim0WkYMFISxBm7XFYaKSbIJZTEOsTA8JZ29QBjf+xjCxYC8FASAFn/dGedpqJ2sYsMsj62I6CqzlCwE3W3ry8rGMtM6Tqiy4RxAYhKtzl6PXWVgwihUIQOfupRJmZTrR2bSWFjGVAyJBKFIeWw1zkciSxI0mbGxQp1InWiII/nDCv6ZtdtwdcC/5ZSrnJksDshpcT+2q/n7U8u4TsDlXfne4ng2vr7zuHIT3II8QkNHcLDrOwP/9I2AvAscXBv8dA8j+APBPXB1XDOyQ6Zx5XJDUvlZSKF6xZGo/+flDi+H1BtOnmTlpzs/u7BYp/IqqMPemZDK7l6jXQdPcX2+0ar3Wusu19fK5DITvV6EN9LK6wV5lSNeL8TuzJ+2ZVGoM82AJREYKv2kllRNrl+wCbAYhpLFTEmudCQgWbtgg9BGPItUxHkYWiY4FZMrC7anbrWXl2V3+X5m0qyL3NDxuYk0mKIbt7IYY0l7VbRgZt2SOdbXgG9/Oll+cUr9yVtXTdvXerH4y+s2jGHQRUAxDoPfJ+jb3k+ekNLmzRU70xmprL472s9L2y5zgFnzj2lcyj2wqzgc5eNJ6/cgbzoCCF3bRNPL9FCTT3FDMBG9YeIN48eMbbZ/G77J7lTsUVmP8z53dUMpa7f/thlbsay30jCYVnaVl41tbL4gltexPdpX8rt95bdWpyflwcu4DbbuBfBt12w3owX9gMCreVPPwOAHKPGBnSJaobRoV1Dsf0zo9oOOVq6LVVuyfL4P7m/iSj9UBxkAAA==&quot;"/>
    <we:property name="datasetId" value="&quot;9194dfd1-c8bf-4616-a031-a3dc85fdf8e4&quot;"/>
    <we:property name="pageName" value="&quot;ReportSection&quot;"/>
    <we:property name="reportUrl" value="&quot;/groups/me/reports/21d685e3-cc55-41e6-8ffc-2f8f694168ed/ReportSection&quot;"/>
    <we:property name="reportName" value="&quot;MIS Analyst Assessment&quot;"/>
    <we:property name="reportState" value="&quot;CONNECTED&quot;"/>
    <we:property name="pageDisplayName" value="&quot;Overview Dashboard&quot;"/>
    <we:property name="backgroundColor" value="&quot;#E66C37&quot;"/>
    <we:property name="initialStateBookmark" value="&quot;H4sIAAAAAAAAA+1Z227jNhD9FUMvefEWJCVKVN5y2xZIshcnSFEsgmJIjmxtZMmg5GzcRf69Q0nOPXHj7LaLbIEAMYfScM7h4XDG/hrYvJ4VsHgHUww2g+2qOpuCOxvwYBiUve39+/3DrdH+n++2DvfIXM2avCrrYPNr0IAbY3OS13MovAcyfjodBlAUH2DsRxkUNQ6DGbq6KqHI/8LuYZpq3BwvhwFezIrKgXd51ECD3u05PU5jWpv/EtKKYJr8HI/QNJ11hLPKNcvxMKi7T21It+e8s3bBnapsIC/JsbdhKFKmolQDE8JKxrnV3l7n5bjoQ7x+93gx8zw0eNHo6sIzoD+Tf+/p8pIgQAxKKBay0IKyNuHAuH87y4umX1Av9i5mjtghzjpvW/YcSoM2aClwWNd9vFvjscMxLMPfuzW5UxXz6QP2o2ruDI4wa6fKJm8WtMYuNBD4CD+4iragtf3qqroejPAcyzm2k2/nZU8W88NJ9WXHIe2E9YZTsjzJigFnb1NCA2fRbS9auLu5W+6FGN6J+r+FStjIFEWMaxOxWBvDJJOacba+FGSoszTLJDJhVBSiUSJc6a2eAP2/54uhMJDoCLUSyGWqbCp+WFkd5+YMm8HHOXRPvWphrQTbSSvLMko0OpNhnBjGI61kvL60ksxIqXQmmEglJ5c6hHWllaYkrSxMExnFMuKxoODWl9YhQj13+BJGtyjl040xOHZQ1tASOTiBoj+2/6JyvjOWThgpYKwyxVTKmE1injCxeisfv35EEim0WkYMFISxBm7XFYaKSbIJZTEOsTA8JZ29QBjf+xjCxYC8FASAFn/dGedpqJ2sYsMsj62I6CqzlCwE3W3ry8rGMtM6Tqiy4RxAYhKtzl6PXWVgwihUIQOfupRJmZTrR2bSWFjGVAyJBKFIeWw1zkciSxI0mbGxQp1InWiII/nDCv6ZtdtwdcC/5ZSrnJksDshpcT+2q/n7U8u4TsDlXfne4ng2vr7zuHIT3II8QkNHcLDrOwP/9I2AvAscXBv8dA8j+APBPXB1XDOyQ6Zx5XJDUvlZSKF6xZGo/+flDi+H1BtOnmTlpzs/u7BYp/IqqMPemZDK7l6jXQdPcX2+0ar3Wusu19fK5DITvV6EN9LK6wV5lSNeL8TuzJ+2ZVGoM82AJREYKv2kllRNrl+wCbAYhpLFTEmudCQgWbtgg9BGPItUxHkYWiY4FZMrC7anbrWXl2V3+X5m0qyL3NDxuYk0mKIbt7IYY0l7VbRgZt2SOdbXgG9/Oll+cUr9yVtXTdvXerH4y+s2jGHQRUAxDoPfJ+jb3k+ekNLmzRU70xmprL472s9L2y5zgFnzj2lcyj2wqzgc5eNJ6/cgbzoCCF3bRNPL9FCTT3FDMBG9YeIN48eMbbZ/G77J7lTsUVmP8z53dUMpa7f/thlbsay30jCYVnaVl41tbL4gltexPdpX8rt95bdWpyflwcu4DbbuBfBt12w3owX9gMCreVPPwOAHKPGBnSJaobRoV1Dsf0zo9oOOVq6LVVuyfL4P7m/iSj9UBxkAAA==&quot;"/>
    <we:property name="isFiltersActionButtonVisible" value="true"/>
    <we:property name="isVisualContainerHeaderHidden" value="false"/>
    <we:property name="reportEmbeddedTime" value="&quot;2024-04-06T09:55:12.992Z&quot;"/>
    <we:property name="creatorTenantId" value="&quot;6c425ff2-6865-42df-a4db-8e6af634813d&quot;"/>
    <we:property name="creatorUserId" value="&quot;1003200226743CAD&quot;"/>
    <we:property name="creatorSessionId" value="&quot;39dd318c-7399-4ba4-9000-985d3175d42b&quot;"/>
    <we:property name="artifactViewState" value="&quot;live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B768F22B-2F81-44A6-AD1A-2F18DA32DF53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64119C09-3DCC-43F7-B995-E8B46B968174&quot;"/>
    <we:property name="embedUrl" value="&quot;/reportEmbed?reportId=21d685e3-cc55-41e6-8ffc-2f8f694168ed&amp;config=eyJjbHVzdGVyVXJsIjoiaHR0cHM6Ly9XQUJJLU5PUlRILUVVUk9QRS1JLVBSSU1BUlktcmVkaXJlY3QuYW5hbHlzaXMud2luZG93cy5uZXQiLCJlbWJlZEZlYXR1cmVzIjp7InVzYWdlTWV0cmljc1ZOZXh0Ijp0cnVlLCJkaXNhYmxlQW5ndWxhckpTQm9vdHN0cmFwUmVwb3J0RW1iZWQiOnRydWV9fQ%3D%3D&amp;disableSensitivityBanner=true&quot;"/>
    <we:property name="bookmark" value="&quot;H4sIAAAAAAAAA91YWW/bOBD+K4Ze8uIuKOrOW67dBXI0cILsw8IoeIxstrIkUFQab+D/vkNJTmI7sVttvSkKBLA5JIffXN+M8+hIVZUZm1+xGTiHznFRfJkx/WXgOkMn72QfP55fHo3OP10dXZ6huCiNKvLKOXx0DNMTMHeqqllmNaDw7/HQYVl2zSZ2lbKsgqFTgq6KnGXqH2gP45bRNSyGDjyUWaGZVXljmAGr9h6P4xrfdn/z8EUmjLqHGxCmlY6gLLTp1jyVPmGJz0jo+gl4hPs+3qna3Qbm7vP20QbYSZEbpnIEYGU0FCElfkTiWCZRLH2giZVXKp9knSnPd2/npfWXgQfDiwfrKf4Z37SaFgs0NYmD1GOMMiBAqfT92OP9tQFCoqErEFbEuQw9zmJ7O1WZ6eDz+dlDqTEmGKlW2wl6eFJoJfClxvcaqtbVj85JkdWz5tvZivymqLWAEaTNVm6UmaOmU2aYY3Fc6wLD28hs9qAtg4tCNAFt9qfF1xMN+K50Dsli+ATlSN6zXKB0HcclsKrW8F+A3BaGZYMR3ENew4DPBydTlueQvQJojJKtASgV4G1tViOACy1BH88b754qvUxOOlxDvV9zFuNleeD5zy9yvot0i28voR03aehGAnOQg3B9KhMWMSyYnUldTRl+bqQ0Sz0eUp5In4eSBBEhMe1fIMT1hCfBB/C8gMWh7wn+zgUyAoFpMzi1PNcjFatMCdArljozQAq2XyaArGUvoTFl+6SC6tng1W93S4rFfP1dF7PmWtcEbEmumjF0WgTEpttfU7Dp3KRVLpXpvHCUS/txAalpnTUrmVbV0nXL1bmy5/DV54Pf4NV20WDb4dKRmkwbvRfKtP5AY1lWN5fxkFEzOKCE+h8I/UDcW0IOm78DW0wv7283wPsZDPA2DVi0dWnjJG3kNrOhwqZtTrtOC03693MWlkcu+yiiybqiWSF3aTk4BvMVIO/MHC/epmB3nYJ/dOG+SboN2OoHUe7qmy3bUhBUEA8IB04Yk5EfhX3ZNmUQyDCUMQnDiFDBOfd38uP+u/Yfuqiql80OT8hamK3DxH5pu0MwaPixB2+LrK7QpSBbKD/HOLHFz//XULHm1zbFIxxrqeeFkARUBoQHAds9ULw5BEQ0iCQJUzcRUYIDCpBw98z9RsH4NJKeCBIPEklIwmMRB/0L5k+FFKfFdH6BIcg23fi0v7m1dOEddqT2l1PXXb4zFF2/f1LjbG1MLwBZFTB4Ftjtzgzcmr/z3L+S2e+M5QrMFiT7ZI6NLvhrJ9y3cdav7YOWQEM/FUEckoCHiZQJEhVx+xMoj1ngx6GgBFygiYeTR9SPQBt1r/1yKWpTlUzANcvhlYEVK5PlEuSOAdH+P6mdJhGK4tmugXJ5vhuY/wVsu1WnChMAAA==&quot;"/>
    <we:property name="datasetId" value="&quot;9194dfd1-c8bf-4616-a031-a3dc85fdf8e4&quot;"/>
    <we:property name="pageName" value="&quot;ReportSectionbfd40a94a06149e30b44&quot;"/>
    <we:property name="reportUrl" value="&quot;/groups/me/reports/21d685e3-cc55-41e6-8ffc-2f8f694168ed/ReportSectionbfd40a94a06149e30b44&quot;"/>
    <we:property name="reportName" value="&quot;MIS Analyst Assessment&quot;"/>
    <we:property name="reportState" value="&quot;CONNECTED&quot;"/>
    <we:property name="pageDisplayName" value="&quot;Revenue Breakdown Dashboard&quot;"/>
    <we:property name="backgroundColor" value="&quot;#E66C37&quot;"/>
    <we:property name="initialStateBookmark" value="&quot;H4sIAAAAAAAAA91YWW/bOBD+K4Ze8uIuKOrOW67dBXI0cILsw8IoeIxstrIkUFQab+D/vkNJTmI7sVttvSkKBLA5JIffXN+M8+hIVZUZm1+xGTiHznFRfJkx/WXgOkMn72QfP55fHo3OP10dXZ6huCiNKvLKOXx0DNMTMHeqqllmNaDw7/HQYVl2zSZ2lbKsgqFTgq6KnGXqH2gP45bRNSyGDjyUWaGZVXljmAGr9h6P4xrfdn/z8EUmjLqHGxCmlY6gLLTp1jyVPmGJz0jo+gl4hPs+3qna3Qbm7vP20QbYSZEbpnIEYGU0FCElfkTiWCZRLH2giZVXKp9knSnPd2/npfWXgQfDiwfrKf4Z37SaFgs0NYmD1GOMMiBAqfT92OP9tQFCoqErEFbEuQw9zmJ7O1WZ6eDz+dlDqTEmGKlW2wl6eFJoJfClxvcaqtbVj85JkdWz5tvZivymqLWAEaTNVm6UmaOmU2aYY3Fc6wLD28hs9qAtg4tCNAFt9qfF1xMN+K50Dsli+ATlSN6zXKB0HcclsKrW8F+A3BaGZYMR3ENew4DPBydTlueQvQJojJKtASgV4G1tViOACy1BH88b754qvUxOOlxDvV9zFuNleeD5zy9yvot0i28voR03aehGAnOQg3B9KhMWMSyYnUldTRl+bqQ0Sz0eUp5In4eSBBEhMe1fIMT1hCfBB/C8gMWh7wn+zgUyAoFpMzi1PNcjFatMCdArljozQAq2XyaArGUvoTFl+6SC6tng1W93S4rFfP1dF7PmWtcEbEmumjF0WgTEpttfU7Dp3KRVLpXpvHCUS/txAalpnTUrmVbV0nXL1bmy5/DV54Pf4NV20WDb4dKRmkwbvRfKtP5AY1lWN5fxkFEzOKCE+h8I/UDcW0IOm78DW0wv7283wPsZDPA2DVi0dWnjJG3kNrOhwqZtTrtOC03693MWlkcu+yiiybqiWSF3aTk4BvMVIO/MHC/epmB3nYJ/dOG+SboN2OoHUe7qmy3bUhBUEA8IB04Yk5EfhX3ZNmUQyDCUMQnDiFDBOfd38uP+u/Yfuqiql80OT8hamK3DxH5pu0MwaPixB2+LrK7QpSBbKD/HOLHFz//XULHm1zbFIxxrqeeFkARUBoQHAds9ULw5BEQ0iCQJUzcRUYIDCpBw98z9RsH4NJKeCBIPEklIwmMRB/0L5k+FFKfFdH6BIcg23fi0v7m1dOEddqT2l1PXXb4zFF2/f1LjbG1MLwBZFTB4Ftjtzgzcmr/z3L+S2e+M5QrMFiT7ZI6NLvhrJ9y3cdav7YOWQEM/FUEckoCHiZQJEhVx+xMoj1ngx6GgBFygiYeTR9SPQBt1r/1yKWpTlUzANcvhlYEVK5PlEuSOAdH+P6mdJhGK4tmugXJ5vhuY/wVsu1WnChMAAA==&quot;"/>
    <we:property name="isFiltersActionButtonVisible" value="true"/>
    <we:property name="isVisualContainerHeaderHidden" value="false"/>
    <we:property name="reportEmbeddedTime" value="&quot;2024-04-06T09:54:42.642Z&quot;"/>
    <we:property name="creatorTenantId" value="&quot;6c425ff2-6865-42df-a4db-8e6af634813d&quot;"/>
    <we:property name="creatorUserId" value="&quot;1003200226743CAD&quot;"/>
    <we:property name="creatorSessionId" value="&quot;16bf39be-bf2b-4fd4-a760-014c470a7825&quot;"/>
    <we:property name="artifactViewState" value="&quot;live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CEEADB4-443B-4744-BD8E-7FE0FD44C475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64119C09-3DCC-43F7-B995-E8B46B968174&quot;"/>
    <we:property name="embedUrl" value="&quot;/reportEmbed?reportId=21d685e3-cc55-41e6-8ffc-2f8f694168ed&amp;config=eyJjbHVzdGVyVXJsIjoiaHR0cHM6Ly9XQUJJLU5PUlRILUVVUk9QRS1JLVBSSU1BUlktcmVkaXJlY3QuYW5hbHlzaXMud2luZG93cy5uZXQiLCJlbWJlZEZlYXR1cmVzIjp7InVzYWdlTWV0cmljc1ZOZXh0Ijp0cnVlLCJkaXNhYmxlQW5ndWxhckpTQm9vdHN0cmFwUmVwb3J0RW1iZWQiOnRydWV9fQ%3D%3D&amp;disableSensitivityBanner=true&quot;"/>
    <we:property name="bookmark" value="&quot;H4sIAAAAAAAAA91Y32/jNgz+VwK/9CU3yD9j9y1NetvQ9q5Ii+5hCAZaohPdObYhy7lmRf73UbbTXpq0vqXtbigQIBElUuQn8hOVO0vIskhh9QkWaB1bJ3n+dQHqa8+2+lbWyj5/PrsYTs7++jS8OCVxXmiZZ6V1fGdpUDPUN7KsIDUWSPjntG9Bml7CzIwSSEvsWwWqMs8glX9js5imtKpw3bfwtkhzBcbklQaNxuySltOY9rZ/cWlH4Fou8Qq5bqQTLHKl23HIIMIY0fY9BxhjAxCcdMpmtnaze73ZtHZslGcaZEYOGBmEvscTVzDhhACesGHgGXkps1nahvKge70qDF4ab3Wc3xqk4i+0p7G0XlOoLB44XgRJEAL3ObMDjvbh1kLBnMB2mc0Cb+AI5jPBjHYiU926H69ObwtFZ0In1VgbiiVkHIVVA6+wbHC+s4azmcIZ6HZ4ujU5ytNqsUd+lVeK4wSTeirTUq9ojzFosIyHlyqng69l1wqyEmr8e7+P69mPVdaep2+G8/zbSCElgLCO2bp/7/GIRLNcSU7YPHb65X5dwmqBme6NcSk5WruOTEny7PkUEkdzUHr7gGigBKqTVQ3+WKpN7jr9R77+ZODX0015kdKX72qmxb0J4A2AntZJHIMbJhCxUETAvNAXzA47S6KcA33vFETA0I09EaIDZM33YjvotvVkeSWInpMIxw1tDvQJbId3ltfbJusEOWVVb2xY8oBMLVNCXm1Fai2QCNz8mCFxnlGiYIpmS4nlQ8Dbv242BE3p/FHli1qtvUIMt2yH0bcaD5hJtj/mqLBNqkzITd4PM2G+zjHRDViLApQsN9BtRmfSrKNdHxb+AKrNoPatA9KJnM1ru+dSN3hQsJBWtTIt0nKBRw5zvA/M+cDsa8aO688RaW/pPx+A+38IwN0NYN3UpTknYU5uNxtKuvL1uL2nsU7/w8Ci8sjEIYac6LGhRS66rBydoP6GmLVhTtdPM7T9mKFfu3CfpNza2fKVCHd7z4ZtwyQKfR+YMxgEDoMBtQzOoWzrgeMLBDeOOYfQjZGJF7RGAqLId3kQRUHAwwELiMMP9czBWLg2uoxC9cNB4EMgDm+MLhDKSuFr3cGjvMr0Hvbud3vym6SsVny+OsclprsO3c/vTm2cuSESalrtllD+ZVAtxd+bsZ7lou8cMiaw9yAw020YNLV6FpDnLtX3iskFPUPmh1zyKb1d9vaj3U3eu8fy/YbYlFBD8iJw48RjAfO8iDHOGWfxT25cfz0n3hP7mtYfoL1XIOAxJqgUit6E8Moq7MWr3tM+ddYYT6uSoETRIPOi59+bR/dfPfAedmzSkLIvBltwJ4wdxlBwMYDD+wO6yH3biwLGA2o2zB84rn9Yf1Cb2/cCyitdFsDxEjLc0/hSUkImUHQ0muZfraYrJVdknHY1ppv1beP9Dza777+QEwAA&quot;"/>
    <we:property name="datasetId" value="&quot;9194dfd1-c8bf-4616-a031-a3dc85fdf8e4&quot;"/>
    <we:property name="pageName" value="&quot;ReportSection80a9ebee1542a0007adc&quot;"/>
    <we:property name="reportUrl" value="&quot;/groups/me/reports/21d685e3-cc55-41e6-8ffc-2f8f694168ed/ReportSection80a9ebee1542a0007adc&quot;"/>
    <we:property name="reportName" value="&quot;MIS Analyst Assessment&quot;"/>
    <we:property name="reportState" value="&quot;CONNECTED&quot;"/>
    <we:property name="pageDisplayName" value="&quot;Payment and Transaction Dashboard&quot;"/>
    <we:property name="backgroundColor" value="&quot;#E66C37&quot;"/>
    <we:property name="initialStateBookmark" value="&quot;H4sIAAAAAAAAA91Y32/jNgz+VwK/9CU3yD9j9y1NetvQ9q5Ii+5hCAZaohPdObYhy7lmRf73UbbTXpq0vqXtbigQIBElUuQn8hOVO0vIskhh9QkWaB1bJ3n+dQHqa8+2+lbWyj5/PrsYTs7++jS8OCVxXmiZZ6V1fGdpUDPUN7KsIDUWSPjntG9Bml7CzIwSSEvsWwWqMs8glX9js5imtKpw3bfwtkhzBcbklQaNxuySltOY9rZ/cWlH4Fou8Qq5bqQTLHKl23HIIMIY0fY9BxhjAxCcdMpmtnaze73ZtHZslGcaZEYOGBmEvscTVzDhhACesGHgGXkps1nahvKge70qDF4ab3Wc3xqk4i+0p7G0XlOoLB44XgRJEAL3ObMDjvbh1kLBnMB2mc0Cb+AI5jPBjHYiU926H69ObwtFZ0In1VgbiiVkHIVVA6+wbHC+s4azmcIZ6HZ4ujU5ytNqsUd+lVeK4wSTeirTUq9ojzFosIyHlyqng69l1wqyEmr8e7+P69mPVdaep2+G8/zbSCElgLCO2bp/7/GIRLNcSU7YPHb65X5dwmqBme6NcSk5WruOTEny7PkUEkdzUHr7gGigBKqTVQ3+WKpN7jr9R77+ZODX0015kdKX72qmxb0J4A2AntZJHIMbJhCxUETAvNAXzA47S6KcA33vFETA0I09EaIDZM33YjvotvVkeSWInpMIxw1tDvQJbId3ltfbJusEOWVVb2xY8oBMLVNCXm1Fai2QCNz8mCFxnlGiYIpmS4nlQ8Dbv242BE3p/FHli1qtvUIMt2yH0bcaD5hJtj/mqLBNqkzITd4PM2G+zjHRDViLApQsN9BtRmfSrKNdHxb+AKrNoPatA9KJnM1ru+dSN3hQsJBWtTIt0nKBRw5zvA/M+cDsa8aO688RaW/pPx+A+38IwN0NYN3UpTknYU5uNxtKuvL1uL2nsU7/w8Ci8sjEIYac6LGhRS66rBydoP6GmLVhTtdPM7T9mKFfu3CfpNza2fKVCHd7z4ZtwyQKfR+YMxgEDoMBtQzOoWzrgeMLBDeOOYfQjZGJF7RGAqLId3kQRUHAwwELiMMP9czBWLg2uoxC9cNB4EMgDm+MLhDKSuFr3cGjvMr0Hvbud3vym6SsVny+OsclprsO3c/vTm2cuSESalrtllD+ZVAtxd+bsZ7lou8cMiaw9yAw020YNLV6FpDnLtX3iskFPUPmh1zyKb1d9vaj3U3eu8fy/YbYlFBD8iJw48RjAfO8iDHOGWfxT25cfz0n3hP7mtYfoL1XIOAxJqgUit6E8Moq7MWr3tM+ddYYT6uSoETRIPOi59+bR/dfPfAedmzSkLIvBltwJ4wdxlBwMYDD+wO6yH3biwLGA2o2zB84rn9Yf1Cb2/cCyitdFsDxEjLc0/hSUkImUHQ0muZfraYrJVdknHY1ppv1beP9Dza777+QEwAA&quot;"/>
    <we:property name="isFiltersActionButtonVisible" value="true"/>
    <we:property name="isVisualContainerHeaderHidden" value="false"/>
    <we:property name="reportEmbeddedTime" value="&quot;2024-04-06T10:10:55.520Z&quot;"/>
    <we:property name="creatorTenantId" value="&quot;6c425ff2-6865-42df-a4db-8e6af634813d&quot;"/>
    <we:property name="creatorUserId" value="&quot;1003200226743CAD&quot;"/>
    <we:property name="creatorSessionId" value="&quot;bd85c82a-a814-47ee-9a76-8277ef83c23b&quot;"/>
    <we:property name="artifactViewState" value="&quot;live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87FFA132-CF8E-4110-9CD6-012CFE92716A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64119C09-3DCC-43F7-B995-E8B46B968174&quot;"/>
    <we:property name="embedUrl" value="&quot;/reportEmbed?reportId=21d685e3-cc55-41e6-8ffc-2f8f694168ed&amp;config=eyJjbHVzdGVyVXJsIjoiaHR0cHM6Ly9XQUJJLU5PUlRILUVVUk9QRS1JLVBSSU1BUlktcmVkaXJlY3QuYW5hbHlzaXMud2luZG93cy5uZXQiLCJlbWJlZEZlYXR1cmVzIjp7InVzYWdlTWV0cmljc1ZOZXh0Ijp0cnVlLCJkaXNhYmxlQW5ndWxhckpTQm9vdHN0cmFwUmVwb3J0RW1iZWQiOnRydWV9fQ%3D%3D&amp;disableSensitivityBanner=true&quot;"/>
    <we:property name="bookmark" value="&quot;H4sIAAAAAAAAA91Y3U/jOBD/V6q88NI9OR/OB29AWZ0E7HKF4x5W1WpiT1svaVI5DksP8b/fOEmBUqBLgGNFVbXxeDxfnvl5nCtHqnKeweILzNDZdnaL4nwG+rznOn0nb2lfvx4c7QwPvn/ZOdoncjE3qshLZ/vKMaAnaM5UWUFmJRDx26jvQJYdw8SOxpCV2HfmqMsih0z9iw0zTRld4XXfwct5VmiwIk8MGLRiL4idxqTb/cMnjSCMusATFKahDnFeaNOOgcuxYAETseAgAJmfWuPLZrY2czO/VVobtlfkBlROBlhamKRp6gbMZ2HAuQCJzLP0UuWTrHXldu3pYm7jZfDSpMWljVT6g3RaSdfX5GrqhT6PIYzCACLGBfo86S4tcJOxK5IkkqGHIhWexzfbVk6B/tdkhXGcRAHGvu/FjEcsFF7U3TJIklAITF16CNKEe6ngdvVYZaYNbLrYv5xryhbKoUbaHu39pNBKkKY6KzSWTRJcOXtFVs3qp/0V+klRaYFDHNdTuVFmQZIGYMCxdhzrghKvpg1RFFr2BjbB7NS0+LmnkUbS2WbXI6I8HbZMCdQrnjozpNy3DxOkdLGLyJl5o1Jheevw6tPZMre9vvNZF7N6WVt9kjSsutF3GgvIxr7zzxQ11vyUpVKZNgo7ubR/hzg2TbBmc9CqXIZuOTpQlo+03jL+QlSbQW3bhpAO1WRayz1UpokHOQtZVS8mJqNmuOUxL/jEvE/MPWVsu/5u0eqV9U874P8ODvjrDtBnVP/0LTM8kA0loaUZtBCHdfp3CxaVRy67CPKS+4JmhdwkZWsXzU/EvHVzZJdR3FDvLmonB0ovgdnt39uJ1y5cG93mMCCWH3cQvja2bGvjdXWOWkzjIvSEZBwDFqSYvABtvTAEP3ZR0HHiSxbHfhR0R1s35Ri6iRsIIYM4iV3wZFfLUhEkbsTdEOOIvIUwDoONyL0jLyAXKNdge2cy0TiBJU69dmqcKnGOpvdXBQ2Xnf5c5W0usnWY7//SYfOnogrQYro4xAvM1g28mV+fWhp3RoDVdDQt+DzTyfY4uBHjPIlbdwyyIrB3S7DTrRvOEXU20wcOv/7mjfyoIRnAoltA3jizhygRZyh7z07xjZ1MRr3t3pQOotXifwRW2zppgP6jZsFNYXxcF5tEb06yMZcMokgGEiUHYMJP4Z27c3vxq8onS/FtDbDXXqqa3mEhmqD/jqhwJ0q3GMA7YMC0yqVGeYykODcklkBG7oJ+EBceafW8+63eOzn/aEe4Al2vqL8pohCQBT7z3dhHl/mRpGt99xYOeBKN/Yh7fgyuF7mxK6BrC5fIBKOEjzlEjKWRH3up/87lfaohL6HemhdW2BFCWenng+odYwaqFEWVm97fJUw6vQwQWVVSKFE2kXlR1byFQ/9XSTyyraPmMvzwu5KiMuUcBB5Djg9ckWm3IZcoN1xJ7avD5v5KG6PSbNMVdsnfGvcfd+xWXPUUAAA=&quot;"/>
    <we:property name="datasetId" value="&quot;9194dfd1-c8bf-4616-a031-a3dc85fdf8e4&quot;"/>
    <we:property name="pageName" value="&quot;ReportSectiona5dfc040c8c5acae03b1&quot;"/>
    <we:property name="reportUrl" value="&quot;/groups/me/reports/21d685e3-cc55-41e6-8ffc-2f8f694168ed/ReportSectiona5dfc040c8c5acae03b1&quot;"/>
    <we:property name="reportName" value="&quot;MIS Analyst Assessment&quot;"/>
    <we:property name="reportState" value="&quot;CONNECTED&quot;"/>
    <we:property name="pageDisplayName" value="&quot;Booking Performance Dashboard&quot;"/>
    <we:property name="backgroundColor" value="&quot;#E66C37&quot;"/>
    <we:property name="initialStateBookmark" value="&quot;H4sIAAAAAAAAA91Y3U/jOBD/V6q88NI9OR/OB29AWZ0E7HKF4x5W1WpiT1svaVI5DksP8b/fOEmBUqBLgGNFVbXxeDxfnvl5nCtHqnKeweILzNDZdnaL4nwG+rznOn0nb2lfvx4c7QwPvn/ZOdoncjE3qshLZ/vKMaAnaM5UWUFmJRDx26jvQJYdw8SOxpCV2HfmqMsih0z9iw0zTRld4XXfwct5VmiwIk8MGLRiL4idxqTb/cMnjSCMusATFKahDnFeaNOOgcuxYAETseAgAJmfWuPLZrY2czO/VVobtlfkBlROBlhamKRp6gbMZ2HAuQCJzLP0UuWTrHXldu3pYm7jZfDSpMWljVT6g3RaSdfX5GrqhT6PIYzCACLGBfo86S4tcJOxK5IkkqGHIhWexzfbVk6B/tdkhXGcRAHGvu/FjEcsFF7U3TJIklAITF16CNKEe6ngdvVYZaYNbLrYv5xryhbKoUbaHu39pNBKkKY6KzSWTRJcOXtFVs3qp/0V+klRaYFDHNdTuVFmQZIGYMCxdhzrghKvpg1RFFr2BjbB7NS0+LmnkUbS2WbXI6I8HbZMCdQrnjozpNy3DxOkdLGLyJl5o1Jheevw6tPZMre9vvNZF7N6WVt9kjSsutF3GgvIxr7zzxQ11vyUpVKZNgo7ubR/hzg2TbBmc9CqXIZuOTpQlo+03jL+QlSbQW3bhpAO1WRayz1UpokHOQtZVS8mJqNmuOUxL/jEvE/MPWVsu/5u0eqV9U874P8ODvjrDtBnVP/0LTM8kA0loaUZtBCHdfp3CxaVRy67CPKS+4JmhdwkZWsXzU/EvHVzZJdR3FDvLmonB0ovgdnt39uJ1y5cG93mMCCWH3cQvja2bGvjdXWOWkzjIvSEZBwDFqSYvABtvTAEP3ZR0HHiSxbHfhR0R1s35Ri6iRsIIYM4iV3wZFfLUhEkbsTdEOOIvIUwDoONyL0jLyAXKNdge2cy0TiBJU69dmqcKnGOpvdXBQ2Xnf5c5W0usnWY7//SYfOnogrQYro4xAvM1g28mV+fWhp3RoDVdDQt+DzTyfY4uBHjPIlbdwyyIrB3S7DTrRvOEXU20wcOv/7mjfyoIRnAoltA3jizhygRZyh7z07xjZ1MRr3t3pQOotXifwRW2zppgP6jZsFNYXxcF5tEb06yMZcMokgGEiUHYMJP4Z27c3vxq8onS/FtDbDXXqqa3mEhmqD/jqhwJ0q3GMA7YMC0yqVGeYykODcklkBG7oJ+EBceafW8+63eOzn/aEe4Al2vqL8pohCQBT7z3dhHl/mRpGt99xYOeBKN/Yh7fgyuF7mxK6BrC5fIBKOEjzlEjKWRH3up/87lfaohL6HemhdW2BFCWenng+odYwaqFEWVm97fJUw6vQwQWVVSKFE2kXlR1byFQ/9XSTyyraPmMvzwu5KiMuUcBB5Djg9ckWm3IZcoN1xJ7avD5v5KG6PSbNMVdsnfGvcfd+xWXPUUAAA=&quot;"/>
    <we:property name="isFiltersActionButtonVisible" value="true"/>
    <we:property name="isVisualContainerHeaderHidden" value="false"/>
    <we:property name="reportEmbeddedTime" value="&quot;2024-04-06T10:18:09.437Z&quot;"/>
    <we:property name="creatorTenantId" value="&quot;6c425ff2-6865-42df-a4db-8e6af634813d&quot;"/>
    <we:property name="creatorUserId" value="&quot;1003200226743CAD&quot;"/>
    <we:property name="creatorSessionId" value="&quot;905a6352-a9d0-437d-bd24-c7ff1150a131&quot;"/>
    <we:property name="artifactViewState" value="&quot;live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1445</Words>
  <Application>Microsoft Office PowerPoint</Application>
  <PresentationFormat>Widescreen</PresentationFormat>
  <Paragraphs>112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Cascadia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Ansari, Salman</dc:creator>
  <cp:lastModifiedBy>Ansari, Salman</cp:lastModifiedBy>
  <cp:revision>2</cp:revision>
  <dcterms:created xsi:type="dcterms:W3CDTF">2024-04-06T09:13:54Z</dcterms:created>
  <dcterms:modified xsi:type="dcterms:W3CDTF">2024-04-06T10:50:15Z</dcterms:modified>
</cp:coreProperties>
</file>

<file path=docProps/thumbnail.jpeg>
</file>